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4.xml" ContentType="application/vnd.openxmlformats-officedocument.theme+xml"/>
  <Override PartName="/ppt/slideLayouts/slideLayout183.xml" ContentType="application/vnd.openxmlformats-officedocument.presentationml.slideLayout+xml"/>
  <Override PartName="/ppt/theme/theme2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9.xml" ContentType="application/vnd.openxmlformats-officedocument.themeOverride+xml"/>
  <Override PartName="/ppt/notesSlides/notesSlide40.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7.xml" ContentType="application/vnd.openxmlformats-officedocument.themeOverride+xml"/>
  <Override PartName="/ppt/notesSlides/notesSlide73.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74.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7" r:id="rId3"/>
    <p:sldMasterId id="2147483655" r:id="rId4"/>
    <p:sldMasterId id="2147483888" r:id="rId5"/>
    <p:sldMasterId id="2147483890" r:id="rId6"/>
    <p:sldMasterId id="2147483892" r:id="rId7"/>
    <p:sldMasterId id="2147483949" r:id="rId8"/>
    <p:sldMasterId id="2147483951" r:id="rId9"/>
    <p:sldMasterId id="2147484015" r:id="rId10"/>
    <p:sldMasterId id="2147484338" r:id="rId11"/>
    <p:sldMasterId id="2147484785" r:id="rId12"/>
    <p:sldMasterId id="2147485013" r:id="rId13"/>
    <p:sldMasterId id="2147485565" r:id="rId14"/>
    <p:sldMasterId id="2147486205" r:id="rId15"/>
    <p:sldMasterId id="2147486217" r:id="rId16"/>
    <p:sldMasterId id="2147486219" r:id="rId17"/>
    <p:sldMasterId id="2147486222" r:id="rId18"/>
    <p:sldMasterId id="2147486248" r:id="rId19"/>
    <p:sldMasterId id="2147486262" r:id="rId20"/>
    <p:sldMasterId id="2147486287" r:id="rId21"/>
    <p:sldMasterId id="2147486299" r:id="rId22"/>
    <p:sldMasterId id="2147486311" r:id="rId23"/>
    <p:sldMasterId id="2147486324" r:id="rId24"/>
    <p:sldMasterId id="2147486342" r:id="rId25"/>
    <p:sldMasterId id="2147486344" r:id="rId26"/>
    <p:sldMasterId id="2147486357" r:id="rId27"/>
  </p:sldMasterIdLst>
  <p:notesMasterIdLst>
    <p:notesMasterId r:id="rId197"/>
  </p:notesMasterIdLst>
  <p:sldIdLst>
    <p:sldId id="3639" r:id="rId28"/>
    <p:sldId id="3640" r:id="rId29"/>
    <p:sldId id="3641" r:id="rId30"/>
    <p:sldId id="3642" r:id="rId31"/>
    <p:sldId id="3643" r:id="rId32"/>
    <p:sldId id="3644" r:id="rId33"/>
    <p:sldId id="3645" r:id="rId34"/>
    <p:sldId id="3646" r:id="rId35"/>
    <p:sldId id="2457" r:id="rId36"/>
    <p:sldId id="2458" r:id="rId37"/>
    <p:sldId id="2459" r:id="rId38"/>
    <p:sldId id="2460" r:id="rId39"/>
    <p:sldId id="2461" r:id="rId40"/>
    <p:sldId id="2462" r:id="rId41"/>
    <p:sldId id="2463" r:id="rId42"/>
    <p:sldId id="3647" r:id="rId43"/>
    <p:sldId id="2464" r:id="rId44"/>
    <p:sldId id="2465" r:id="rId45"/>
    <p:sldId id="2466" r:id="rId46"/>
    <p:sldId id="548" r:id="rId47"/>
    <p:sldId id="430" r:id="rId48"/>
    <p:sldId id="482" r:id="rId49"/>
    <p:sldId id="431" r:id="rId50"/>
    <p:sldId id="481" r:id="rId51"/>
    <p:sldId id="505" r:id="rId52"/>
    <p:sldId id="483" r:id="rId53"/>
    <p:sldId id="480" r:id="rId54"/>
    <p:sldId id="489" r:id="rId55"/>
    <p:sldId id="486" r:id="rId56"/>
    <p:sldId id="487" r:id="rId57"/>
    <p:sldId id="506" r:id="rId58"/>
    <p:sldId id="433" r:id="rId59"/>
    <p:sldId id="479" r:id="rId60"/>
    <p:sldId id="276" r:id="rId61"/>
    <p:sldId id="275" r:id="rId62"/>
    <p:sldId id="353" r:id="rId63"/>
    <p:sldId id="387" r:id="rId64"/>
    <p:sldId id="376" r:id="rId65"/>
    <p:sldId id="257" r:id="rId66"/>
    <p:sldId id="367" r:id="rId67"/>
    <p:sldId id="371" r:id="rId68"/>
    <p:sldId id="416" r:id="rId69"/>
    <p:sldId id="417" r:id="rId70"/>
    <p:sldId id="484" r:id="rId71"/>
    <p:sldId id="510" r:id="rId72"/>
    <p:sldId id="449" r:id="rId73"/>
    <p:sldId id="268" r:id="rId74"/>
    <p:sldId id="358" r:id="rId75"/>
    <p:sldId id="492" r:id="rId76"/>
    <p:sldId id="493" r:id="rId77"/>
    <p:sldId id="470" r:id="rId78"/>
    <p:sldId id="347" r:id="rId79"/>
    <p:sldId id="281" r:id="rId80"/>
    <p:sldId id="265" r:id="rId81"/>
    <p:sldId id="359" r:id="rId82"/>
    <p:sldId id="303" r:id="rId83"/>
    <p:sldId id="368" r:id="rId84"/>
    <p:sldId id="388" r:id="rId85"/>
    <p:sldId id="360" r:id="rId86"/>
    <p:sldId id="278" r:id="rId87"/>
    <p:sldId id="304" r:id="rId88"/>
    <p:sldId id="305" r:id="rId89"/>
    <p:sldId id="306" r:id="rId90"/>
    <p:sldId id="307" r:id="rId91"/>
    <p:sldId id="318" r:id="rId92"/>
    <p:sldId id="389" r:id="rId93"/>
    <p:sldId id="361" r:id="rId94"/>
    <p:sldId id="422" r:id="rId95"/>
    <p:sldId id="428" r:id="rId96"/>
    <p:sldId id="490" r:id="rId97"/>
    <p:sldId id="491" r:id="rId98"/>
    <p:sldId id="390" r:id="rId99"/>
    <p:sldId id="283" r:id="rId100"/>
    <p:sldId id="421" r:id="rId101"/>
    <p:sldId id="362" r:id="rId102"/>
    <p:sldId id="309" r:id="rId103"/>
    <p:sldId id="288" r:id="rId104"/>
    <p:sldId id="391" r:id="rId105"/>
    <p:sldId id="363" r:id="rId106"/>
    <p:sldId id="279" r:id="rId107"/>
    <p:sldId id="401" r:id="rId108"/>
    <p:sldId id="402" r:id="rId109"/>
    <p:sldId id="403" r:id="rId110"/>
    <p:sldId id="384" r:id="rId111"/>
    <p:sldId id="364" r:id="rId112"/>
    <p:sldId id="287" r:id="rId113"/>
    <p:sldId id="382" r:id="rId114"/>
    <p:sldId id="381" r:id="rId115"/>
    <p:sldId id="300" r:id="rId116"/>
    <p:sldId id="380" r:id="rId117"/>
    <p:sldId id="374" r:id="rId118"/>
    <p:sldId id="392" r:id="rId119"/>
    <p:sldId id="365" r:id="rId120"/>
    <p:sldId id="277" r:id="rId121"/>
    <p:sldId id="366" r:id="rId122"/>
    <p:sldId id="322" r:id="rId123"/>
    <p:sldId id="477" r:id="rId124"/>
    <p:sldId id="476" r:id="rId125"/>
    <p:sldId id="508" r:id="rId126"/>
    <p:sldId id="509" r:id="rId127"/>
    <p:sldId id="466" r:id="rId128"/>
    <p:sldId id="393" r:id="rId129"/>
    <p:sldId id="426" r:id="rId130"/>
    <p:sldId id="425" r:id="rId131"/>
    <p:sldId id="467" r:id="rId132"/>
    <p:sldId id="355" r:id="rId133"/>
    <p:sldId id="270" r:id="rId134"/>
    <p:sldId id="394" r:id="rId135"/>
    <p:sldId id="385" r:id="rId136"/>
    <p:sldId id="474" r:id="rId137"/>
    <p:sldId id="284" r:id="rId138"/>
    <p:sldId id="293" r:id="rId139"/>
    <p:sldId id="272" r:id="rId140"/>
    <p:sldId id="395" r:id="rId141"/>
    <p:sldId id="349" r:id="rId142"/>
    <p:sldId id="351" r:id="rId143"/>
    <p:sldId id="411" r:id="rId144"/>
    <p:sldId id="405" r:id="rId145"/>
    <p:sldId id="356" r:id="rId146"/>
    <p:sldId id="286" r:id="rId147"/>
    <p:sldId id="396" r:id="rId148"/>
    <p:sldId id="404" r:id="rId149"/>
    <p:sldId id="397" r:id="rId150"/>
    <p:sldId id="406" r:id="rId151"/>
    <p:sldId id="398" r:id="rId152"/>
    <p:sldId id="419" r:id="rId153"/>
    <p:sldId id="357" r:id="rId154"/>
    <p:sldId id="315" r:id="rId155"/>
    <p:sldId id="323" r:id="rId156"/>
    <p:sldId id="316" r:id="rId157"/>
    <p:sldId id="289" r:id="rId158"/>
    <p:sldId id="324" r:id="rId159"/>
    <p:sldId id="408" r:id="rId160"/>
    <p:sldId id="399" r:id="rId161"/>
    <p:sldId id="379" r:id="rId162"/>
    <p:sldId id="424" r:id="rId163"/>
    <p:sldId id="418" r:id="rId164"/>
    <p:sldId id="378" r:id="rId165"/>
    <p:sldId id="400" r:id="rId166"/>
    <p:sldId id="326" r:id="rId167"/>
    <p:sldId id="327" r:id="rId168"/>
    <p:sldId id="328" r:id="rId169"/>
    <p:sldId id="409" r:id="rId170"/>
    <p:sldId id="330" r:id="rId171"/>
    <p:sldId id="296" r:id="rId172"/>
    <p:sldId id="336" r:id="rId173"/>
    <p:sldId id="331" r:id="rId174"/>
    <p:sldId id="317" r:id="rId175"/>
    <p:sldId id="334" r:id="rId176"/>
    <p:sldId id="332" r:id="rId177"/>
    <p:sldId id="335" r:id="rId178"/>
    <p:sldId id="333" r:id="rId179"/>
    <p:sldId id="299" r:id="rId180"/>
    <p:sldId id="337" r:id="rId181"/>
    <p:sldId id="338" r:id="rId182"/>
    <p:sldId id="339" r:id="rId183"/>
    <p:sldId id="410" r:id="rId184"/>
    <p:sldId id="297" r:id="rId185"/>
    <p:sldId id="298" r:id="rId186"/>
    <p:sldId id="475" r:id="rId187"/>
    <p:sldId id="295" r:id="rId188"/>
    <p:sldId id="500" r:id="rId189"/>
    <p:sldId id="445" r:id="rId190"/>
    <p:sldId id="495" r:id="rId191"/>
    <p:sldId id="511" r:id="rId192"/>
    <p:sldId id="512" r:id="rId193"/>
    <p:sldId id="457" r:id="rId194"/>
    <p:sldId id="460" r:id="rId195"/>
    <p:sldId id="461" r:id="rId19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00"/>
    <a:srgbClr val="FFFF00"/>
    <a:srgbClr val="FFFF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80" autoAdjust="0"/>
    <p:restoredTop sz="96405" autoAdjust="0"/>
  </p:normalViewPr>
  <p:slideViewPr>
    <p:cSldViewPr>
      <p:cViewPr varScale="1">
        <p:scale>
          <a:sx n="128" d="100"/>
          <a:sy n="128" d="100"/>
        </p:scale>
        <p:origin x="1704" y="176"/>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p:scale>
        <a:sx n="1" d="1"/>
        <a:sy n="1" d="1"/>
      </p:scale>
      <p:origin x="0" y="360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199"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190"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latin typeface="Times New Roman" pitchFamily="24" charset="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defRPr>
            </a:lvl1pPr>
          </a:lstStyle>
          <a:p>
            <a:pPr>
              <a:defRPr/>
            </a:pPr>
            <a:fld id="{E880E400-09E7-E346-BADC-7D664C8590BF}" type="slidenum">
              <a:rPr lang="en-US"/>
              <a:pPr>
                <a:defRPr/>
              </a:pPr>
              <a:t>‹#›</a:t>
            </a:fld>
            <a:endParaRPr lang="en-US"/>
          </a:p>
        </p:txBody>
      </p:sp>
    </p:spTree>
    <p:extLst>
      <p:ext uri="{BB962C8B-B14F-4D97-AF65-F5344CB8AC3E}">
        <p14:creationId xmlns:p14="http://schemas.microsoft.com/office/powerpoint/2010/main" val="302496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498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2296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975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AD7CA3-1438-5745-B7FF-E9289AEE3123}" type="slidenum">
              <a:rPr lang="en-US" sz="1200"/>
              <a:pPr eaLnBrk="1" hangingPunct="1"/>
              <a:t>34</a:t>
            </a:fld>
            <a:endParaRPr lang="en-US"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12745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61</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3E9AAF-8EA1-3F45-ADBF-9860754A74F5}" type="slidenum">
              <a:rPr lang="en-US" sz="1200">
                <a:solidFill>
                  <a:srgbClr val="000000"/>
                </a:solidFill>
              </a:rPr>
              <a:pPr eaLnBrk="1" hangingPunct="1"/>
              <a:t>62</a:t>
            </a:fld>
            <a:endParaRPr lang="en-US" sz="1200">
              <a:solidFill>
                <a:srgbClr val="000000"/>
              </a:solidFill>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694B82-0785-C74D-8E73-C89980E293F5}" type="slidenum">
              <a:rPr lang="en-US" sz="1200">
                <a:solidFill>
                  <a:srgbClr val="000000"/>
                </a:solidFill>
              </a:rPr>
              <a:pPr eaLnBrk="1" hangingPunct="1"/>
              <a:t>63</a:t>
            </a:fld>
            <a:endParaRPr lang="en-US" sz="1200">
              <a:solidFill>
                <a:srgbClr val="000000"/>
              </a:solidFill>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6C411-3219-C048-83EC-A4ACB33B8259}" type="slidenum">
              <a:rPr lang="en-US" sz="1200">
                <a:solidFill>
                  <a:srgbClr val="000000"/>
                </a:solidFill>
              </a:rPr>
              <a:pPr eaLnBrk="1" hangingPunct="1"/>
              <a:t>64</a:t>
            </a:fld>
            <a:endParaRPr lang="en-US" sz="1200">
              <a:solidFill>
                <a:srgbClr val="000000"/>
              </a:solidFill>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21577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AF1421-FAE6-E04F-AAE2-3EB5D028DA5B}" type="slidenum">
              <a:rPr lang="en-GB" sz="1200">
                <a:solidFill>
                  <a:srgbClr val="FFFFFF"/>
                </a:solidFill>
                <a:latin typeface="Comic Sans MS" charset="0"/>
              </a:rPr>
              <a:pPr eaLnBrk="1" hangingPunct="1"/>
              <a:t>76</a:t>
            </a:fld>
            <a:endParaRPr lang="en-GB" sz="1200">
              <a:solidFill>
                <a:srgbClr val="FFFFFF"/>
              </a:solidFill>
              <a:latin typeface="Comic Sans MS" charset="0"/>
            </a:endParaRPr>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8680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103</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7" charset="-128"/>
                <a:cs typeface="Arial"/>
              </a:rPr>
              <a:t>This was King Darius</a:t>
            </a:r>
            <a:r>
              <a:rPr lang="mr-IN" sz="1200" kern="1200">
                <a:solidFill>
                  <a:schemeClr val="tx1"/>
                </a:solidFill>
                <a:effectLst/>
                <a:latin typeface="Arial"/>
                <a:ea typeface="ＭＳ Ｐゴシック" pitchFamily="-107" charset="-128"/>
                <a:cs typeface="Arial"/>
              </a:rPr>
              <a:t>'</a:t>
            </a:r>
            <a:r>
              <a:rPr lang="en-US" sz="1200" kern="1200">
                <a:solidFill>
                  <a:schemeClr val="tx1"/>
                </a:solidFill>
                <a:effectLst/>
                <a:latin typeface="Arial"/>
                <a:ea typeface="ＭＳ Ｐゴシック" pitchFamily="-107" charset="-128"/>
                <a:cs typeface="Arial"/>
              </a:rPr>
              <a:t>s second year, in 520 BC (1:1)</a:t>
            </a:r>
            <a:endParaRPr lang="en-US">
              <a:latin typeface="Arial"/>
              <a:ea typeface="ＭＳ Ｐゴシック" charset="0"/>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13775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16589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802AA1-70EC-6640-A8D9-DE88D89C97A1}" type="slidenum">
              <a:rPr lang="en-GB" sz="1200">
                <a:solidFill>
                  <a:srgbClr val="FFFFFF"/>
                </a:solidFill>
              </a:rPr>
              <a:pPr eaLnBrk="1" hangingPunct="1"/>
              <a:t>131</a:t>
            </a:fld>
            <a:endParaRPr lang="en-GB" sz="1200">
              <a:solidFill>
                <a:srgbClr val="FFFFFF"/>
              </a:solidFill>
            </a:endParaRPr>
          </a:p>
        </p:txBody>
      </p:sp>
      <p:sp>
        <p:nvSpPr>
          <p:cNvPr id="165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03AA2CF-4BC9-F941-9686-8CFD41BDCFDC}" type="slidenum">
              <a:rPr lang="en-GB" sz="1200">
                <a:solidFill>
                  <a:srgbClr val="000000"/>
                </a:solidFill>
                <a:effectLst/>
                <a:latin typeface="Calibri" charset="0"/>
              </a:rPr>
              <a:pPr algn="r" eaLnBrk="1" hangingPunct="1">
                <a:buClr>
                  <a:srgbClr val="000000"/>
                </a:buClr>
                <a:buSzPct val="100000"/>
                <a:buFont typeface="Calibri" charset="0"/>
                <a:buNone/>
              </a:pPr>
              <a:t>131</a:t>
            </a:fld>
            <a:endParaRPr lang="en-GB" sz="1200">
              <a:solidFill>
                <a:srgbClr val="000000"/>
              </a:solidFill>
              <a:effectLst/>
              <a:latin typeface="Calibri" charset="0"/>
            </a:endParaRPr>
          </a:p>
        </p:txBody>
      </p:sp>
      <p:sp>
        <p:nvSpPr>
          <p:cNvPr id="165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ffectLst/>
              <a:latin typeface="Arial" charset="0"/>
            </a:endParaRPr>
          </a:p>
        </p:txBody>
      </p:sp>
      <p:sp>
        <p:nvSpPr>
          <p:cNvPr id="16589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26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EEDEA1-1306-4349-AF33-E3FA9232D397}" type="slidenum">
              <a:rPr lang="en-GB" sz="1200">
                <a:solidFill>
                  <a:srgbClr val="FFFFFF"/>
                </a:solidFill>
                <a:latin typeface="Calibri" charset="0"/>
              </a:rPr>
              <a:pPr eaLnBrk="1" hangingPunct="1"/>
              <a:t>132</a:t>
            </a:fld>
            <a:endParaRPr lang="en-GB" sz="1200">
              <a:solidFill>
                <a:srgbClr val="FFFFFF"/>
              </a:solidFill>
              <a:latin typeface="Calibri" charset="0"/>
            </a:endParaRPr>
          </a:p>
        </p:txBody>
      </p:sp>
      <p:sp>
        <p:nvSpPr>
          <p:cNvPr id="582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12CD4FF-F2C0-2D4E-AD6A-6BF4A02F05A7}"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132</a:t>
            </a:fld>
            <a:endParaRPr lang="en-GB" sz="1200">
              <a:solidFill>
                <a:srgbClr val="000000"/>
              </a:solidFill>
              <a:effectLst/>
              <a:latin typeface="Calibri" charset="0"/>
            </a:endParaRPr>
          </a:p>
        </p:txBody>
      </p:sp>
      <p:sp>
        <p:nvSpPr>
          <p:cNvPr id="582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2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133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133</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16770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140</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143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143</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0EB220-26F6-7941-A28D-F1ABBEA266D3}" type="slidenum">
              <a:rPr lang="en-US" sz="1200">
                <a:solidFill>
                  <a:srgbClr val="000000"/>
                </a:solidFill>
                <a:latin typeface="Arial" charset="0"/>
              </a:rPr>
              <a:pPr eaLnBrk="1" hangingPunct="1"/>
              <a:t>146</a:t>
            </a:fld>
            <a:endParaRPr lang="en-US" sz="1200">
              <a:solidFill>
                <a:srgbClr val="000000"/>
              </a:solidFill>
              <a:latin typeface="Arial"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79824A-4BDB-1C42-B808-FC311B7686FA}" type="slidenum">
              <a:rPr lang="en-US" sz="1200">
                <a:solidFill>
                  <a:srgbClr val="000000"/>
                </a:solidFill>
              </a:rPr>
              <a:pPr eaLnBrk="1" hangingPunct="1"/>
              <a:t>153</a:t>
            </a:fld>
            <a:endParaRPr lang="en-US" sz="1200">
              <a:solidFill>
                <a:srgbClr val="000000"/>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157</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157</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p:cNvSpPr>
          <p:nvPr>
            <p:ph type="sldImg"/>
          </p:nvPr>
        </p:nvSpPr>
        <p:spPr>
          <a:solidFill>
            <a:srgbClr val="FFFFFF"/>
          </a:solidFill>
          <a:ln/>
        </p:spPr>
      </p:sp>
      <p:sp>
        <p:nvSpPr>
          <p:cNvPr id="1863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29375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6187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16697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630769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0840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02D2FA2-CACC-BB45-B3AB-13339B05787D}" type="slidenum">
              <a:rPr lang="en-GB"/>
              <a:pPr>
                <a:defRPr/>
              </a:pPr>
              <a:t>‹#›</a:t>
            </a:fld>
            <a:endParaRPr lang="en-GB"/>
          </a:p>
        </p:txBody>
      </p:sp>
    </p:spTree>
    <p:extLst>
      <p:ext uri="{BB962C8B-B14F-4D97-AF65-F5344CB8AC3E}">
        <p14:creationId xmlns:p14="http://schemas.microsoft.com/office/powerpoint/2010/main" val="18256820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638492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2574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9976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365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581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308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6950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038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86167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860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3310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5813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13463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543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37589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23118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11984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77186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763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253996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1395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3899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04673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0411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0112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1531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45404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1949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3932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14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54DAC-D2FB-FC40-A46D-D88B7D0F36C2}" type="slidenum">
              <a:rPr lang="en-US"/>
              <a:pPr>
                <a:defRPr/>
              </a:pPr>
              <a:t>‹#›</a:t>
            </a:fld>
            <a:endParaRPr lang="en-US"/>
          </a:p>
        </p:txBody>
      </p:sp>
    </p:spTree>
    <p:extLst>
      <p:ext uri="{BB962C8B-B14F-4D97-AF65-F5344CB8AC3E}">
        <p14:creationId xmlns:p14="http://schemas.microsoft.com/office/powerpoint/2010/main" val="2021683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8482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52995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5/10/22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30859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5/10/22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5582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5/10/22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3880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2335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5/10/22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77478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53837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5/10/22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5498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10/05/22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1FA55-9C81-1547-B93C-9E774E5D1595}" type="slidenum">
              <a:rPr lang="en-US"/>
              <a:pPr>
                <a:defRPr/>
              </a:pPr>
              <a:t>‹#›</a:t>
            </a:fld>
            <a:endParaRPr lang="en-US"/>
          </a:p>
        </p:txBody>
      </p:sp>
    </p:spTree>
    <p:extLst>
      <p:ext uri="{BB962C8B-B14F-4D97-AF65-F5344CB8AC3E}">
        <p14:creationId xmlns:p14="http://schemas.microsoft.com/office/powerpoint/2010/main" val="35706308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10/05/22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10/05/22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10/05/22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10/05/22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10/05/22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10/05/22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10/05/22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10/05/22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10/05/22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10/05/22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EB8EB-91E8-EE4A-BA74-AF4151EE1B18}" type="slidenum">
              <a:rPr lang="en-US"/>
              <a:pPr>
                <a:defRPr/>
              </a:pPr>
              <a:t>‹#›</a:t>
            </a:fld>
            <a:endParaRPr lang="en-US"/>
          </a:p>
        </p:txBody>
      </p:sp>
    </p:spTree>
    <p:extLst>
      <p:ext uri="{BB962C8B-B14F-4D97-AF65-F5344CB8AC3E}">
        <p14:creationId xmlns:p14="http://schemas.microsoft.com/office/powerpoint/2010/main" val="861217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051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5571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19833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1989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84334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6674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7519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2358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09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278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3FB66-464E-674E-AF15-2C65B2E05385}" type="slidenum">
              <a:rPr lang="en-US"/>
              <a:pPr>
                <a:defRPr/>
              </a:pPr>
              <a:t>‹#›</a:t>
            </a:fld>
            <a:endParaRPr lang="en-US"/>
          </a:p>
        </p:txBody>
      </p:sp>
    </p:spTree>
    <p:extLst>
      <p:ext uri="{BB962C8B-B14F-4D97-AF65-F5344CB8AC3E}">
        <p14:creationId xmlns:p14="http://schemas.microsoft.com/office/powerpoint/2010/main" val="3588798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041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583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251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04951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596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8039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7413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25367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48362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82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52A93F-0A98-EC47-AF46-A4597F791565}" type="slidenum">
              <a:rPr lang="en-US"/>
              <a:pPr>
                <a:defRPr/>
              </a:pPr>
              <a:t>‹#›</a:t>
            </a:fld>
            <a:endParaRPr lang="en-US"/>
          </a:p>
        </p:txBody>
      </p:sp>
    </p:spTree>
    <p:extLst>
      <p:ext uri="{BB962C8B-B14F-4D97-AF65-F5344CB8AC3E}">
        <p14:creationId xmlns:p14="http://schemas.microsoft.com/office/powerpoint/2010/main" val="2091305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308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4785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98159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6929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1811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54858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152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1661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62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910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5D237B-279B-FD44-8B2E-5BCEA305D82B}" type="slidenum">
              <a:rPr lang="en-US"/>
              <a:pPr>
                <a:defRPr/>
              </a:pPr>
              <a:t>‹#›</a:t>
            </a:fld>
            <a:endParaRPr lang="en-US"/>
          </a:p>
        </p:txBody>
      </p:sp>
    </p:spTree>
    <p:extLst>
      <p:ext uri="{BB962C8B-B14F-4D97-AF65-F5344CB8AC3E}">
        <p14:creationId xmlns:p14="http://schemas.microsoft.com/office/powerpoint/2010/main" val="3574437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18130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85112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03524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15307691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417253"/>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89399"/>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962019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82080"/>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17303"/>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44660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E6004-91C0-E14B-BC73-6222F69A1DB8}" type="slidenum">
              <a:rPr lang="en-US"/>
              <a:pPr>
                <a:defRPr/>
              </a:pPr>
              <a:t>‹#›</a:t>
            </a:fld>
            <a:endParaRPr lang="en-US"/>
          </a:p>
        </p:txBody>
      </p:sp>
    </p:spTree>
    <p:extLst>
      <p:ext uri="{BB962C8B-B14F-4D97-AF65-F5344CB8AC3E}">
        <p14:creationId xmlns:p14="http://schemas.microsoft.com/office/powerpoint/2010/main" val="914845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6926"/>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876316"/>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9351418"/>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389"/>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496792"/>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19816497"/>
      </p:ext>
    </p:extLst>
  </p:cSld>
  <p:clrMapOvr>
    <a:masterClrMapping/>
  </p:clrMapOvr>
  <p:transition spd="med">
    <p:cu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984810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800373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7253584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51390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74979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57A5C-F9CA-F349-B602-2CD9CF38168D}" type="slidenum">
              <a:rPr lang="en-US"/>
              <a:pPr>
                <a:defRPr/>
              </a:pPr>
              <a:t>‹#›</a:t>
            </a:fld>
            <a:endParaRPr lang="en-US"/>
          </a:p>
        </p:txBody>
      </p:sp>
    </p:spTree>
    <p:extLst>
      <p:ext uri="{BB962C8B-B14F-4D97-AF65-F5344CB8AC3E}">
        <p14:creationId xmlns:p14="http://schemas.microsoft.com/office/powerpoint/2010/main" val="1037589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042130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9210539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9606141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0211540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6569468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439557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1789773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8130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E87B88-0BA0-BF4E-8E63-8B92FD9BC694}" type="slidenum">
              <a:rPr lang="en-US"/>
              <a:pPr>
                <a:defRPr/>
              </a:pPr>
              <a:t>‹#›</a:t>
            </a:fld>
            <a:endParaRPr lang="en-US"/>
          </a:p>
        </p:txBody>
      </p:sp>
    </p:spTree>
    <p:extLst>
      <p:ext uri="{BB962C8B-B14F-4D97-AF65-F5344CB8AC3E}">
        <p14:creationId xmlns:p14="http://schemas.microsoft.com/office/powerpoint/2010/main" val="1489227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5262E-00E4-9B4D-931A-82C6557D3902}" type="slidenum">
              <a:rPr lang="en-US"/>
              <a:pPr>
                <a:defRPr/>
              </a:pPr>
              <a:t>‹#›</a:t>
            </a:fld>
            <a:endParaRPr lang="en-US"/>
          </a:p>
        </p:txBody>
      </p:sp>
    </p:spTree>
    <p:extLst>
      <p:ext uri="{BB962C8B-B14F-4D97-AF65-F5344CB8AC3E}">
        <p14:creationId xmlns:p14="http://schemas.microsoft.com/office/powerpoint/2010/main" val="69000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A0097-8243-3F44-AF76-FBE615E2786E}" type="slidenum">
              <a:rPr lang="en-US"/>
              <a:pPr>
                <a:defRPr/>
              </a:pPr>
              <a:t>‹#›</a:t>
            </a:fld>
            <a:endParaRPr lang="en-US"/>
          </a:p>
        </p:txBody>
      </p:sp>
    </p:spTree>
    <p:extLst>
      <p:ext uri="{BB962C8B-B14F-4D97-AF65-F5344CB8AC3E}">
        <p14:creationId xmlns:p14="http://schemas.microsoft.com/office/powerpoint/2010/main" val="251885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1"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246D92B3-D335-984C-8DE6-DC35CE3C711D}" type="slidenum">
              <a:rPr lang="en-GB"/>
              <a:pPr>
                <a:defRPr/>
              </a:pPr>
              <a:t>‹#›</a:t>
            </a:fld>
            <a:endParaRPr lang="en-GB"/>
          </a:p>
        </p:txBody>
      </p:sp>
    </p:spTree>
    <p:extLst>
      <p:ext uri="{BB962C8B-B14F-4D97-AF65-F5344CB8AC3E}">
        <p14:creationId xmlns:p14="http://schemas.microsoft.com/office/powerpoint/2010/main" val="1405403470"/>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682893F-6384-7446-892E-C54846017D22}" type="slidenum">
              <a:rPr lang="en-GB"/>
              <a:pPr>
                <a:defRPr/>
              </a:pPr>
              <a:t>‹#›</a:t>
            </a:fld>
            <a:endParaRPr lang="en-GB"/>
          </a:p>
        </p:txBody>
      </p:sp>
    </p:spTree>
    <p:extLst>
      <p:ext uri="{BB962C8B-B14F-4D97-AF65-F5344CB8AC3E}">
        <p14:creationId xmlns:p14="http://schemas.microsoft.com/office/powerpoint/2010/main" val="1141719762"/>
      </p:ext>
    </p:extLst>
  </p:cSld>
  <p:clrMapOvr>
    <a:masterClrMapping/>
  </p:clrMapOvr>
  <p:transitio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A40ED227-D885-174B-AA13-C3D0B4CB0C4F}" type="slidenum">
              <a:rPr lang="en-GB"/>
              <a:pPr>
                <a:defRPr/>
              </a:pPr>
              <a:t>‹#›</a:t>
            </a:fld>
            <a:endParaRPr lang="en-GB"/>
          </a:p>
        </p:txBody>
      </p:sp>
    </p:spTree>
    <p:extLst>
      <p:ext uri="{BB962C8B-B14F-4D97-AF65-F5344CB8AC3E}">
        <p14:creationId xmlns:p14="http://schemas.microsoft.com/office/powerpoint/2010/main" val="2352758814"/>
      </p:ext>
    </p:extLst>
  </p:cSld>
  <p:clrMapOvr>
    <a:masterClrMapping/>
  </p:clrMapOvr>
  <p:transitio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8F41DB37-FBDD-2342-A50A-7AF6C27B47FA}" type="slidenum">
              <a:rPr lang="en-GB"/>
              <a:pPr>
                <a:defRPr/>
              </a:pPr>
              <a:t>‹#›</a:t>
            </a:fld>
            <a:endParaRPr lang="en-GB"/>
          </a:p>
        </p:txBody>
      </p:sp>
    </p:spTree>
    <p:extLst>
      <p:ext uri="{BB962C8B-B14F-4D97-AF65-F5344CB8AC3E}">
        <p14:creationId xmlns:p14="http://schemas.microsoft.com/office/powerpoint/2010/main" val="4128806248"/>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B72D998-A99E-8E4D-9510-70413FE953DF}" type="slidenum">
              <a:rPr lang="en-GB"/>
              <a:pPr>
                <a:defRPr/>
              </a:pPr>
              <a:t>‹#›</a:t>
            </a:fld>
            <a:endParaRPr lang="en-GB"/>
          </a:p>
        </p:txBody>
      </p:sp>
    </p:spTree>
    <p:extLst>
      <p:ext uri="{BB962C8B-B14F-4D97-AF65-F5344CB8AC3E}">
        <p14:creationId xmlns:p14="http://schemas.microsoft.com/office/powerpoint/2010/main" val="3691430135"/>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D8FB97EB-F42E-0F47-82CB-BB0783DCD574}" type="slidenum">
              <a:rPr lang="en-GB"/>
              <a:pPr>
                <a:defRPr/>
              </a:pPr>
              <a:t>‹#›</a:t>
            </a:fld>
            <a:endParaRPr lang="en-GB"/>
          </a:p>
        </p:txBody>
      </p:sp>
    </p:spTree>
    <p:extLst>
      <p:ext uri="{BB962C8B-B14F-4D97-AF65-F5344CB8AC3E}">
        <p14:creationId xmlns:p14="http://schemas.microsoft.com/office/powerpoint/2010/main" val="2290169815"/>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70819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0353E6F-07E2-C44E-8F06-BFBBBB609FBB}" type="slidenum">
              <a:rPr lang="en-GB"/>
              <a:pPr>
                <a:defRPr/>
              </a:pPr>
              <a:t>‹#›</a:t>
            </a:fld>
            <a:endParaRPr lang="en-GB"/>
          </a:p>
        </p:txBody>
      </p:sp>
    </p:spTree>
    <p:extLst>
      <p:ext uri="{BB962C8B-B14F-4D97-AF65-F5344CB8AC3E}">
        <p14:creationId xmlns:p14="http://schemas.microsoft.com/office/powerpoint/2010/main" val="2035071826"/>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D853B36-0D15-4A44-82B2-388F5A0EBCF5}" type="slidenum">
              <a:rPr lang="en-GB"/>
              <a:pPr>
                <a:defRPr/>
              </a:pPr>
              <a:t>‹#›</a:t>
            </a:fld>
            <a:endParaRPr lang="en-GB"/>
          </a:p>
        </p:txBody>
      </p:sp>
    </p:spTree>
    <p:extLst>
      <p:ext uri="{BB962C8B-B14F-4D97-AF65-F5344CB8AC3E}">
        <p14:creationId xmlns:p14="http://schemas.microsoft.com/office/powerpoint/2010/main" val="3909272946"/>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3FEFB582-8879-CE45-A69F-D870D0416FA1}" type="slidenum">
              <a:rPr lang="en-GB"/>
              <a:pPr>
                <a:defRPr/>
              </a:pPr>
              <a:t>‹#›</a:t>
            </a:fld>
            <a:endParaRPr lang="en-GB"/>
          </a:p>
        </p:txBody>
      </p:sp>
    </p:spTree>
    <p:extLst>
      <p:ext uri="{BB962C8B-B14F-4D97-AF65-F5344CB8AC3E}">
        <p14:creationId xmlns:p14="http://schemas.microsoft.com/office/powerpoint/2010/main" val="2796893943"/>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CCB13CC-CD8E-E241-B10A-3940E2E82C15}" type="slidenum">
              <a:rPr lang="en-GB"/>
              <a:pPr>
                <a:defRPr/>
              </a:pPr>
              <a:t>‹#›</a:t>
            </a:fld>
            <a:endParaRPr lang="en-GB"/>
          </a:p>
        </p:txBody>
      </p:sp>
    </p:spTree>
    <p:extLst>
      <p:ext uri="{BB962C8B-B14F-4D97-AF65-F5344CB8AC3E}">
        <p14:creationId xmlns:p14="http://schemas.microsoft.com/office/powerpoint/2010/main" val="586572538"/>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0849E98-7565-894F-A3C1-5297D0C522A0}" type="slidenum">
              <a:rPr lang="en-GB"/>
              <a:pPr>
                <a:defRPr/>
              </a:pPr>
              <a:t>‹#›</a:t>
            </a:fld>
            <a:endParaRPr lang="en-GB"/>
          </a:p>
        </p:txBody>
      </p:sp>
    </p:spTree>
    <p:extLst>
      <p:ext uri="{BB962C8B-B14F-4D97-AF65-F5344CB8AC3E}">
        <p14:creationId xmlns:p14="http://schemas.microsoft.com/office/powerpoint/2010/main" val="3730776121"/>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pPr>
                <a:defRPr/>
              </a:pPr>
              <a:t>‹#›</a:t>
            </a:fld>
            <a:endParaRPr lang="en-US"/>
          </a:p>
        </p:txBody>
      </p:sp>
    </p:spTree>
    <p:extLst>
      <p:ext uri="{BB962C8B-B14F-4D97-AF65-F5344CB8AC3E}">
        <p14:creationId xmlns:p14="http://schemas.microsoft.com/office/powerpoint/2010/main" val="1680725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pPr>
                <a:defRPr/>
              </a:pPr>
              <a:t>‹#›</a:t>
            </a:fld>
            <a:endParaRPr lang="en-US"/>
          </a:p>
        </p:txBody>
      </p:sp>
    </p:spTree>
    <p:extLst>
      <p:ext uri="{BB962C8B-B14F-4D97-AF65-F5344CB8AC3E}">
        <p14:creationId xmlns:p14="http://schemas.microsoft.com/office/powerpoint/2010/main" val="3513761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pPr>
                <a:defRPr/>
              </a:pPr>
              <a:t>‹#›</a:t>
            </a:fld>
            <a:endParaRPr lang="en-US"/>
          </a:p>
        </p:txBody>
      </p:sp>
    </p:spTree>
    <p:extLst>
      <p:ext uri="{BB962C8B-B14F-4D97-AF65-F5344CB8AC3E}">
        <p14:creationId xmlns:p14="http://schemas.microsoft.com/office/powerpoint/2010/main" val="273468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pPr>
                <a:defRPr/>
              </a:pPr>
              <a:t>‹#›</a:t>
            </a:fld>
            <a:endParaRPr lang="en-US"/>
          </a:p>
        </p:txBody>
      </p:sp>
    </p:spTree>
    <p:extLst>
      <p:ext uri="{BB962C8B-B14F-4D97-AF65-F5344CB8AC3E}">
        <p14:creationId xmlns:p14="http://schemas.microsoft.com/office/powerpoint/2010/main" val="1833909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pPr>
                <a:defRPr/>
              </a:pPr>
              <a:t>‹#›</a:t>
            </a:fld>
            <a:endParaRPr lang="en-US"/>
          </a:p>
        </p:txBody>
      </p:sp>
    </p:spTree>
    <p:extLst>
      <p:ext uri="{BB962C8B-B14F-4D97-AF65-F5344CB8AC3E}">
        <p14:creationId xmlns:p14="http://schemas.microsoft.com/office/powerpoint/2010/main" val="415772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556871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pPr>
                <a:defRPr/>
              </a:pPr>
              <a:t>‹#›</a:t>
            </a:fld>
            <a:endParaRPr lang="en-US"/>
          </a:p>
        </p:txBody>
      </p:sp>
    </p:spTree>
    <p:extLst>
      <p:ext uri="{BB962C8B-B14F-4D97-AF65-F5344CB8AC3E}">
        <p14:creationId xmlns:p14="http://schemas.microsoft.com/office/powerpoint/2010/main" val="3664424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pPr>
                <a:defRPr/>
              </a:pPr>
              <a:t>‹#›</a:t>
            </a:fld>
            <a:endParaRPr lang="en-US"/>
          </a:p>
        </p:txBody>
      </p:sp>
    </p:spTree>
    <p:extLst>
      <p:ext uri="{BB962C8B-B14F-4D97-AF65-F5344CB8AC3E}">
        <p14:creationId xmlns:p14="http://schemas.microsoft.com/office/powerpoint/2010/main" val="828148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pPr>
                <a:defRPr/>
              </a:pPr>
              <a:t>‹#›</a:t>
            </a:fld>
            <a:endParaRPr lang="en-US"/>
          </a:p>
        </p:txBody>
      </p:sp>
    </p:spTree>
    <p:extLst>
      <p:ext uri="{BB962C8B-B14F-4D97-AF65-F5344CB8AC3E}">
        <p14:creationId xmlns:p14="http://schemas.microsoft.com/office/powerpoint/2010/main" val="2325900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pPr>
                <a:defRPr/>
              </a:pPr>
              <a:t>‹#›</a:t>
            </a:fld>
            <a:endParaRPr lang="en-US"/>
          </a:p>
        </p:txBody>
      </p:sp>
    </p:spTree>
    <p:extLst>
      <p:ext uri="{BB962C8B-B14F-4D97-AF65-F5344CB8AC3E}">
        <p14:creationId xmlns:p14="http://schemas.microsoft.com/office/powerpoint/2010/main" val="813897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pPr>
                <a:defRPr/>
              </a:pPr>
              <a:t>‹#›</a:t>
            </a:fld>
            <a:endParaRPr lang="en-US"/>
          </a:p>
        </p:txBody>
      </p:sp>
    </p:spTree>
    <p:extLst>
      <p:ext uri="{BB962C8B-B14F-4D97-AF65-F5344CB8AC3E}">
        <p14:creationId xmlns:p14="http://schemas.microsoft.com/office/powerpoint/2010/main" val="3134475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00282B12-13EE-4744-A22D-AD9F34B8C0B8}" type="slidenum">
              <a:rPr lang="en-GB"/>
              <a:pPr>
                <a:defRPr/>
              </a:pPr>
              <a:t>‹#›</a:t>
            </a:fld>
            <a:endParaRPr lang="en-GB"/>
          </a:p>
        </p:txBody>
      </p:sp>
    </p:spTree>
    <p:extLst>
      <p:ext uri="{BB962C8B-B14F-4D97-AF65-F5344CB8AC3E}">
        <p14:creationId xmlns:p14="http://schemas.microsoft.com/office/powerpoint/2010/main" val="75835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996E8FC3-3AB9-BB43-AFBB-0F327074B6F4}" type="slidenum">
              <a:rPr lang="en-US"/>
              <a:pPr>
                <a:defRPr/>
              </a:pPr>
              <a:t>‹#›</a:t>
            </a:fld>
            <a:endParaRPr lang="en-US"/>
          </a:p>
        </p:txBody>
      </p:sp>
    </p:spTree>
    <p:extLst>
      <p:ext uri="{BB962C8B-B14F-4D97-AF65-F5344CB8AC3E}">
        <p14:creationId xmlns:p14="http://schemas.microsoft.com/office/powerpoint/2010/main" val="106643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149314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pPr>
              <a:defRPr/>
            </a:pPr>
            <a:fld id="{8206FB3A-B31A-0A41-B4E3-08DC754EEFFA}"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889071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1C5BBA42-48FB-1044-834F-DE689EAA7578}" type="slidenum">
              <a:rPr lang="en-US" altLang="ja-JP"/>
              <a:pPr>
                <a:defRPr/>
              </a:pPr>
              <a:t>‹#›</a:t>
            </a:fld>
            <a:endParaRPr lang="en-US" altLang="ja-JP"/>
          </a:p>
        </p:txBody>
      </p:sp>
    </p:spTree>
    <p:extLst>
      <p:ext uri="{BB962C8B-B14F-4D97-AF65-F5344CB8AC3E}">
        <p14:creationId xmlns:p14="http://schemas.microsoft.com/office/powerpoint/2010/main" val="2798385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69649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306273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4AD66B9-8A10-5B44-991D-28717320E0C3}" type="slidenum">
              <a:rPr lang="en-US"/>
              <a:pPr>
                <a:defRPr/>
              </a:pPr>
              <a:t>‹#›</a:t>
            </a:fld>
            <a:endParaRPr lang="en-US"/>
          </a:p>
        </p:txBody>
      </p:sp>
    </p:spTree>
    <p:extLst>
      <p:ext uri="{BB962C8B-B14F-4D97-AF65-F5344CB8AC3E}">
        <p14:creationId xmlns:p14="http://schemas.microsoft.com/office/powerpoint/2010/main" val="151097616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7CD54C9-741B-DB4E-A92E-BA28B0A4BF98}" type="slidenum">
              <a:rPr lang="en-US"/>
              <a:pPr>
                <a:defRPr/>
              </a:pPr>
              <a:t>‹#›</a:t>
            </a:fld>
            <a:endParaRPr lang="en-US"/>
          </a:p>
        </p:txBody>
      </p:sp>
    </p:spTree>
    <p:extLst>
      <p:ext uri="{BB962C8B-B14F-4D97-AF65-F5344CB8AC3E}">
        <p14:creationId xmlns:p14="http://schemas.microsoft.com/office/powerpoint/2010/main" val="18343589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9C5178-C8DF-A64B-9CB9-90E2CDA074F2}" type="slidenum">
              <a:rPr lang="en-US"/>
              <a:pPr>
                <a:defRPr/>
              </a:pPr>
              <a:t>‹#›</a:t>
            </a:fld>
            <a:endParaRPr lang="en-US"/>
          </a:p>
        </p:txBody>
      </p:sp>
    </p:spTree>
    <p:extLst>
      <p:ext uri="{BB962C8B-B14F-4D97-AF65-F5344CB8AC3E}">
        <p14:creationId xmlns:p14="http://schemas.microsoft.com/office/powerpoint/2010/main" val="112313355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05C72C-5A12-C14C-9614-3D98AE6C6DBA}" type="slidenum">
              <a:rPr lang="en-US"/>
              <a:pPr>
                <a:defRPr/>
              </a:pPr>
              <a:t>‹#›</a:t>
            </a:fld>
            <a:endParaRPr lang="en-US"/>
          </a:p>
        </p:txBody>
      </p:sp>
    </p:spTree>
    <p:extLst>
      <p:ext uri="{BB962C8B-B14F-4D97-AF65-F5344CB8AC3E}">
        <p14:creationId xmlns:p14="http://schemas.microsoft.com/office/powerpoint/2010/main" val="30164551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580A316-DFAB-6F4D-A255-CA2C8764B380}" type="slidenum">
              <a:rPr lang="en-US"/>
              <a:pPr>
                <a:defRPr/>
              </a:pPr>
              <a:t>‹#›</a:t>
            </a:fld>
            <a:endParaRPr lang="en-US"/>
          </a:p>
        </p:txBody>
      </p:sp>
    </p:spTree>
    <p:extLst>
      <p:ext uri="{BB962C8B-B14F-4D97-AF65-F5344CB8AC3E}">
        <p14:creationId xmlns:p14="http://schemas.microsoft.com/office/powerpoint/2010/main" val="5963224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ABED04B-2CAC-824F-A980-6E5694E72CDC}" type="slidenum">
              <a:rPr lang="en-US"/>
              <a:pPr>
                <a:defRPr/>
              </a:pPr>
              <a:t>‹#›</a:t>
            </a:fld>
            <a:endParaRPr lang="en-US"/>
          </a:p>
        </p:txBody>
      </p:sp>
    </p:spTree>
    <p:extLst>
      <p:ext uri="{BB962C8B-B14F-4D97-AF65-F5344CB8AC3E}">
        <p14:creationId xmlns:p14="http://schemas.microsoft.com/office/powerpoint/2010/main" val="31548426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2056576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0B53266-FA81-CF4C-A2E3-BBB4F771EFEC}" type="slidenum">
              <a:rPr lang="en-US"/>
              <a:pPr>
                <a:defRPr/>
              </a:pPr>
              <a:t>‹#›</a:t>
            </a:fld>
            <a:endParaRPr lang="en-US"/>
          </a:p>
        </p:txBody>
      </p:sp>
    </p:spTree>
    <p:extLst>
      <p:ext uri="{BB962C8B-B14F-4D97-AF65-F5344CB8AC3E}">
        <p14:creationId xmlns:p14="http://schemas.microsoft.com/office/powerpoint/2010/main" val="270873827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7FFA865D-E315-244F-897B-21E4EB0CE4D1}" type="slidenum">
              <a:rPr lang="en-US"/>
              <a:pPr>
                <a:defRPr/>
              </a:pPr>
              <a:t>‹#›</a:t>
            </a:fld>
            <a:endParaRPr lang="en-US"/>
          </a:p>
        </p:txBody>
      </p:sp>
    </p:spTree>
    <p:extLst>
      <p:ext uri="{BB962C8B-B14F-4D97-AF65-F5344CB8AC3E}">
        <p14:creationId xmlns:p14="http://schemas.microsoft.com/office/powerpoint/2010/main" val="35817402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54AAB1A2-96FA-0846-86A5-F3A6E1A9E7B3}" type="slidenum">
              <a:rPr lang="en-US"/>
              <a:pPr>
                <a:defRPr/>
              </a:pPr>
              <a:t>‹#›</a:t>
            </a:fld>
            <a:endParaRPr lang="en-US"/>
          </a:p>
        </p:txBody>
      </p:sp>
    </p:spTree>
    <p:extLst>
      <p:ext uri="{BB962C8B-B14F-4D97-AF65-F5344CB8AC3E}">
        <p14:creationId xmlns:p14="http://schemas.microsoft.com/office/powerpoint/2010/main" val="149220940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EE03640-0D62-6649-893F-3D59ABB2D94F}" type="slidenum">
              <a:rPr lang="en-US"/>
              <a:pPr>
                <a:defRPr/>
              </a:pPr>
              <a:t>‹#›</a:t>
            </a:fld>
            <a:endParaRPr lang="en-US"/>
          </a:p>
        </p:txBody>
      </p:sp>
    </p:spTree>
    <p:extLst>
      <p:ext uri="{BB962C8B-B14F-4D97-AF65-F5344CB8AC3E}">
        <p14:creationId xmlns:p14="http://schemas.microsoft.com/office/powerpoint/2010/main" val="38398326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C67CBA1-CF41-B642-9B3D-DD7B04695DA0}" type="slidenum">
              <a:rPr lang="en-US"/>
              <a:pPr>
                <a:defRPr/>
              </a:pPr>
              <a:t>‹#›</a:t>
            </a:fld>
            <a:endParaRPr lang="en-US"/>
          </a:p>
        </p:txBody>
      </p:sp>
    </p:spTree>
    <p:extLst>
      <p:ext uri="{BB962C8B-B14F-4D97-AF65-F5344CB8AC3E}">
        <p14:creationId xmlns:p14="http://schemas.microsoft.com/office/powerpoint/2010/main" val="188220525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4453927-2E6B-8E44-A4DF-37A7881F7EA6}" type="slidenum">
              <a:rPr lang="en-US"/>
              <a:pPr>
                <a:defRPr/>
              </a:pPr>
              <a:t>‹#›</a:t>
            </a:fld>
            <a:endParaRPr lang="en-US"/>
          </a:p>
        </p:txBody>
      </p:sp>
    </p:spTree>
    <p:extLst>
      <p:ext uri="{BB962C8B-B14F-4D97-AF65-F5344CB8AC3E}">
        <p14:creationId xmlns:p14="http://schemas.microsoft.com/office/powerpoint/2010/main" val="28747133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DE2655D-4BAB-BF43-874B-D71984790264}" type="slidenum">
              <a:rPr lang="en-US"/>
              <a:pPr>
                <a:defRPr/>
              </a:pPr>
              <a:t>‹#›</a:t>
            </a:fld>
            <a:endParaRPr lang="en-US"/>
          </a:p>
        </p:txBody>
      </p:sp>
    </p:spTree>
    <p:extLst>
      <p:ext uri="{BB962C8B-B14F-4D97-AF65-F5344CB8AC3E}">
        <p14:creationId xmlns:p14="http://schemas.microsoft.com/office/powerpoint/2010/main" val="5813875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759301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805290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0643255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55730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0716815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1813571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9980637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8188387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9877641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90392489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6724227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14189694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23671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FC2E20B2-0891-0E43-A4E5-58DAC38F1303}" type="slidenum">
              <a:rPr lang="en-US"/>
              <a:pPr>
                <a:defRPr/>
              </a:pPr>
              <a:t>‹#›</a:t>
            </a:fld>
            <a:endParaRPr lang="en-US"/>
          </a:p>
        </p:txBody>
      </p:sp>
    </p:spTree>
    <p:extLst>
      <p:ext uri="{BB962C8B-B14F-4D97-AF65-F5344CB8AC3E}">
        <p14:creationId xmlns:p14="http://schemas.microsoft.com/office/powerpoint/2010/main" val="324229332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0489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6BC7768D-2C08-9B4D-B07A-6D4DA5BA3850}" type="slidenum">
              <a:rPr lang="en-US"/>
              <a:pPr>
                <a:defRPr/>
              </a:pPr>
              <a:t>‹#›</a:t>
            </a:fld>
            <a:endParaRPr lang="en-US"/>
          </a:p>
        </p:txBody>
      </p:sp>
    </p:spTree>
    <p:extLst>
      <p:ext uri="{BB962C8B-B14F-4D97-AF65-F5344CB8AC3E}">
        <p14:creationId xmlns:p14="http://schemas.microsoft.com/office/powerpoint/2010/main" val="167361163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BAD1826-75F2-8B43-9074-EDA678986207}" type="slidenum">
              <a:rPr lang="en-US"/>
              <a:pPr>
                <a:defRPr/>
              </a:pPr>
              <a:t>‹#›</a:t>
            </a:fld>
            <a:endParaRPr lang="en-US"/>
          </a:p>
        </p:txBody>
      </p:sp>
    </p:spTree>
    <p:extLst>
      <p:ext uri="{BB962C8B-B14F-4D97-AF65-F5344CB8AC3E}">
        <p14:creationId xmlns:p14="http://schemas.microsoft.com/office/powerpoint/2010/main" val="364868433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EB9DB821-D88B-2A4D-B238-E1C2CFDA479D}" type="slidenum">
              <a:rPr lang="en-US"/>
              <a:pPr>
                <a:defRPr/>
              </a:pPr>
              <a:t>‹#›</a:t>
            </a:fld>
            <a:endParaRPr lang="en-US"/>
          </a:p>
        </p:txBody>
      </p:sp>
    </p:spTree>
    <p:extLst>
      <p:ext uri="{BB962C8B-B14F-4D97-AF65-F5344CB8AC3E}">
        <p14:creationId xmlns:p14="http://schemas.microsoft.com/office/powerpoint/2010/main" val="423198620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41AA80C-5158-BB48-BFBC-7A919BE0BD60}" type="slidenum">
              <a:rPr lang="en-US"/>
              <a:pPr>
                <a:defRPr/>
              </a:pPr>
              <a:t>‹#›</a:t>
            </a:fld>
            <a:endParaRPr lang="en-US"/>
          </a:p>
        </p:txBody>
      </p:sp>
    </p:spTree>
    <p:extLst>
      <p:ext uri="{BB962C8B-B14F-4D97-AF65-F5344CB8AC3E}">
        <p14:creationId xmlns:p14="http://schemas.microsoft.com/office/powerpoint/2010/main" val="501858279"/>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D4390EF4-4C84-DA4C-982B-D1CE35422B67}" type="slidenum">
              <a:rPr lang="en-US"/>
              <a:pPr>
                <a:defRPr/>
              </a:pPr>
              <a:t>‹#›</a:t>
            </a:fld>
            <a:endParaRPr lang="en-US"/>
          </a:p>
        </p:txBody>
      </p:sp>
    </p:spTree>
    <p:extLst>
      <p:ext uri="{BB962C8B-B14F-4D97-AF65-F5344CB8AC3E}">
        <p14:creationId xmlns:p14="http://schemas.microsoft.com/office/powerpoint/2010/main" val="331326710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B4C008C-ACDB-D74B-A308-E968420C95FE}" type="slidenum">
              <a:rPr lang="en-US"/>
              <a:pPr>
                <a:defRPr/>
              </a:pPr>
              <a:t>‹#›</a:t>
            </a:fld>
            <a:endParaRPr lang="en-US"/>
          </a:p>
        </p:txBody>
      </p:sp>
    </p:spTree>
    <p:extLst>
      <p:ext uri="{BB962C8B-B14F-4D97-AF65-F5344CB8AC3E}">
        <p14:creationId xmlns:p14="http://schemas.microsoft.com/office/powerpoint/2010/main" val="361033701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AC2AE408-7A1C-E947-8FD2-7CE8BC755C80}" type="slidenum">
              <a:rPr lang="en-US"/>
              <a:pPr>
                <a:defRPr/>
              </a:pPr>
              <a:t>‹#›</a:t>
            </a:fld>
            <a:endParaRPr lang="en-US"/>
          </a:p>
        </p:txBody>
      </p:sp>
    </p:spTree>
    <p:extLst>
      <p:ext uri="{BB962C8B-B14F-4D97-AF65-F5344CB8AC3E}">
        <p14:creationId xmlns:p14="http://schemas.microsoft.com/office/powerpoint/2010/main" val="162262471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0681C2F1-4F85-0C4B-9742-01714D7F79D3}" type="slidenum">
              <a:rPr lang="en-US"/>
              <a:pPr>
                <a:defRPr/>
              </a:pPr>
              <a:t>‹#›</a:t>
            </a:fld>
            <a:endParaRPr lang="en-US"/>
          </a:p>
        </p:txBody>
      </p:sp>
    </p:spTree>
    <p:extLst>
      <p:ext uri="{BB962C8B-B14F-4D97-AF65-F5344CB8AC3E}">
        <p14:creationId xmlns:p14="http://schemas.microsoft.com/office/powerpoint/2010/main" val="151976590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33FB787-A199-314E-B8FB-6CC76E2DEF5E}" type="slidenum">
              <a:rPr lang="en-US"/>
              <a:pPr>
                <a:defRPr/>
              </a:pPr>
              <a:t>‹#›</a:t>
            </a:fld>
            <a:endParaRPr lang="en-US"/>
          </a:p>
        </p:txBody>
      </p:sp>
    </p:spTree>
    <p:extLst>
      <p:ext uri="{BB962C8B-B14F-4D97-AF65-F5344CB8AC3E}">
        <p14:creationId xmlns:p14="http://schemas.microsoft.com/office/powerpoint/2010/main" val="263897887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4FEC7EA6-97DD-1046-915E-722AA98A2BD9}" type="slidenum">
              <a:rPr lang="en-US"/>
              <a:pPr>
                <a:defRPr/>
              </a:pPr>
              <a:t>‹#›</a:t>
            </a:fld>
            <a:endParaRPr lang="en-US"/>
          </a:p>
        </p:txBody>
      </p:sp>
    </p:spTree>
    <p:extLst>
      <p:ext uri="{BB962C8B-B14F-4D97-AF65-F5344CB8AC3E}">
        <p14:creationId xmlns:p14="http://schemas.microsoft.com/office/powerpoint/2010/main" val="1618765702"/>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980122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61105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757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13957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97327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65768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6596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7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0481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1417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514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2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2.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2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2.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1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7.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9.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49"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 id="21474861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7" r:id="rId1"/>
    <p:sldLayoutId id="214748615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1587D844-11A0-A443-A333-773C5E80C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 id="214748617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83" r:id="rId1"/>
    <p:sldLayoutId id="2147486184" r:id="rId2"/>
    <p:sldLayoutId id="2147486185" r:id="rId3"/>
    <p:sldLayoutId id="2147486186" r:id="rId4"/>
    <p:sldLayoutId id="2147486187" r:id="rId5"/>
    <p:sldLayoutId id="2147486188" r:id="rId6"/>
    <p:sldLayoutId id="2147486189" r:id="rId7"/>
    <p:sldLayoutId id="2147486190" r:id="rId8"/>
    <p:sldLayoutId id="2147486191" r:id="rId9"/>
    <p:sldLayoutId id="2147486192" r:id="rId10"/>
    <p:sldLayoutId id="21474861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effectLst/>
                <a:cs typeface="+mn-cs"/>
              </a:defRPr>
            </a:lvl1pPr>
          </a:lstStyle>
          <a:p>
            <a:pPr>
              <a:defRPr/>
            </a:pPr>
            <a:fld id="{AE7D2560-D704-0A42-A48E-B84E3363A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1149715431"/>
      </p:ext>
    </p:extLst>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112FEDB9-C741-C64F-BE3E-29EC062CD9CA}" type="slidenum">
              <a:rPr lang="en-GB">
                <a:effectLst/>
              </a:rPr>
              <a:pPr defTabSz="449263">
                <a:defRPr/>
              </a:pPr>
              <a:t>‹#›</a:t>
            </a:fld>
            <a:endParaRPr lang="en-GB">
              <a:effectLst/>
            </a:endParaRPr>
          </a:p>
        </p:txBody>
      </p:sp>
    </p:spTree>
    <p:extLst>
      <p:ext uri="{BB962C8B-B14F-4D97-AF65-F5344CB8AC3E}">
        <p14:creationId xmlns:p14="http://schemas.microsoft.com/office/powerpoint/2010/main" val="775308739"/>
      </p:ext>
    </p:extLst>
  </p:cSld>
  <p:clrMap bg1="lt1" tx1="dk1" bg2="lt2" tx2="dk2" accent1="accent1" accent2="accent2" accent3="accent3" accent4="accent4" accent5="accent5" accent6="accent6" hlink="hlink" folHlink="folHlink"/>
  <p:sldLayoutIdLst>
    <p:sldLayoutId id="21474862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202713424"/>
      </p:ext>
    </p:extLst>
  </p:cSld>
  <p:clrMap bg1="lt1" tx1="dk1" bg2="lt2" tx2="dk2" accent1="accent1" accent2="accent2" accent3="accent3" accent4="accent4" accent5="accent5" accent6="accent6" hlink="hlink" folHlink="folHlink"/>
  <p:sldLayoutIdLst>
    <p:sldLayoutId id="21474862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6212100"/>
      </p:ext>
    </p:extLst>
  </p:cSld>
  <p:clrMap bg1="dk2" tx1="lt1" bg2="dk1" tx2="lt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 id="2147486229" r:id="rId7"/>
    <p:sldLayoutId id="2147486230" r:id="rId8"/>
    <p:sldLayoutId id="2147486231" r:id="rId9"/>
    <p:sldLayoutId id="2147486232" r:id="rId10"/>
    <p:sldLayoutId id="2147486233" r:id="rId11"/>
    <p:sldLayoutId id="214748623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724982366"/>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 id="21474862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effectLst/>
                <a:latin typeface="Trebuchet MS" pitchFamily="24" charset="0"/>
                <a:ea typeface="+mn-ea"/>
                <a:cs typeface="+mn-cs"/>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effectLst/>
                <a:latin typeface="Trebuchet MS" pitchFamily="24" charset="0"/>
                <a:ea typeface="+mn-ea"/>
                <a:cs typeface="+mn-cs"/>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effectLst/>
                <a:latin typeface="Trebuchet MS" charset="0"/>
                <a:ea typeface="Osaka" charset="0"/>
                <a:cs typeface="Osaka" charset="0"/>
              </a:defRPr>
            </a:lvl1pPr>
          </a:lstStyle>
          <a:p>
            <a:pPr>
              <a:defRPr/>
            </a:pPr>
            <a:fld id="{C89D4844-31E2-C746-96BF-6277109343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5/10/22</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435264704"/>
      </p:ext>
    </p:extLst>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10/05/22</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8594363"/>
      </p:ext>
    </p:extLst>
  </p:cSld>
  <p:clrMap bg1="dk2" tx1="lt1" bg2="dk1" tx2="lt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3109109"/>
      </p:ext>
    </p:extLst>
  </p:cSld>
  <p:clrMap bg1="dk2" tx1="lt1" bg2="dk1" tx2="lt2" accent1="accent1" accent2="accent2" accent3="accent3" accent4="accent4" accent5="accent5" accent6="accent6" hlink="hlink" folHlink="folHlink"/>
  <p:sldLayoutIdLst>
    <p:sldLayoutId id="2147486312" r:id="rId1"/>
    <p:sldLayoutId id="2147486313" r:id="rId2"/>
    <p:sldLayoutId id="2147486314" r:id="rId3"/>
    <p:sldLayoutId id="2147486315" r:id="rId4"/>
    <p:sldLayoutId id="2147486316" r:id="rId5"/>
    <p:sldLayoutId id="2147486317" r:id="rId6"/>
    <p:sldLayoutId id="2147486318" r:id="rId7"/>
    <p:sldLayoutId id="2147486319" r:id="rId8"/>
    <p:sldLayoutId id="2147486320" r:id="rId9"/>
    <p:sldLayoutId id="2147486321" r:id="rId10"/>
    <p:sldLayoutId id="21474863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09803027"/>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effectLst/>
              </a:rPr>
              <a:pPr>
                <a:defRPr/>
              </a:pPr>
              <a:t>‹#›</a:t>
            </a:fld>
            <a:endParaRPr lang="en-US">
              <a:effectLst/>
            </a:endParaRPr>
          </a:p>
        </p:txBody>
      </p:sp>
    </p:spTree>
    <p:extLst>
      <p:ext uri="{BB962C8B-B14F-4D97-AF65-F5344CB8AC3E}">
        <p14:creationId xmlns:p14="http://schemas.microsoft.com/office/powerpoint/2010/main" val="973507538"/>
      </p:ext>
    </p:extLst>
  </p:cSld>
  <p:clrMap bg1="dk2" tx1="lt1" bg2="dk1" tx2="lt2" accent1="accent1" accent2="accent2" accent3="accent3" accent4="accent4" accent5="accent5" accent6="accent6" hlink="hlink" folHlink="folHlink"/>
  <p:sldLayoutIdLst>
    <p:sldLayoutId id="214748634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460672735"/>
      </p:ext>
    </p:extLst>
  </p:cSld>
  <p:clrMap bg1="dk2" tx1="lt1" bg2="dk1" tx2="lt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 id="21474863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8898042"/>
      </p:ext>
    </p:extLst>
  </p:cSld>
  <p:clrMap bg1="dk2" tx1="lt1" bg2="dk1" tx2="lt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266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24" charset="0"/>
                <a:ea typeface="+mn-ea"/>
                <a:cs typeface="+mn-cs"/>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defRPr>
            </a:lvl1pPr>
          </a:lstStyle>
          <a:p>
            <a:pPr>
              <a:defRPr/>
            </a:pPr>
            <a:fld id="{1173A416-9DF2-A049-8772-634FA50521C1}" type="slidenum">
              <a:rPr lang="en-GB"/>
              <a:pPr>
                <a:defRPr/>
              </a:pPr>
              <a:t>‹#›</a:t>
            </a:fld>
            <a:endParaRPr lang="en-GB"/>
          </a:p>
        </p:txBody>
      </p:sp>
      <p:sp>
        <p:nvSpPr>
          <p:cNvPr id="266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150"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120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9BC1794F-8930-1640-A6C4-BEFCD00F2E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2" r:id="rId1"/>
    <p:sldLayoutId id="21474863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B820F854-B5B2-864E-932F-A1784A55EB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53"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2726DF3-ACC3-FB4A-84A0-F3B8F79A4A9D}" type="slidenum">
              <a:rPr lang="en-US"/>
              <a:pPr>
                <a:defRPr/>
              </a:pPr>
              <a:t>‹#›</a:t>
            </a:fld>
            <a:endParaRPr lang="en-US"/>
          </a:p>
        </p:txBody>
      </p:sp>
      <p:grpSp>
        <p:nvGrpSpPr>
          <p:cNvPr id="59396" name="Group 1028"/>
          <p:cNvGrpSpPr>
            <a:grpSpLocks/>
          </p:cNvGrpSpPr>
          <p:nvPr/>
        </p:nvGrpSpPr>
        <p:grpSpPr bwMode="auto">
          <a:xfrm>
            <a:off x="0" y="0"/>
            <a:ext cx="9140825" cy="6850063"/>
            <a:chOff x="0" y="0"/>
            <a:chExt cx="5758" cy="4315"/>
          </a:xfrm>
        </p:grpSpPr>
        <p:grpSp>
          <p:nvGrpSpPr>
            <p:cNvPr id="59400"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0"/>
            <a:ext cx="9144000" cy="3581400"/>
            <a:chOff x="0" y="1968"/>
            <a:chExt cx="5760" cy="2256"/>
          </a:xfrm>
        </p:grpSpPr>
        <p:sp>
          <p:nvSpPr>
            <p:cNvPr id="614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grpSp>
      <p:sp>
        <p:nvSpPr>
          <p:cNvPr id="614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0"/>
                <a:cs typeface="Osaka" charset="0"/>
              </a:defRPr>
            </a:lvl1pPr>
          </a:lstStyle>
          <a:p>
            <a:pPr>
              <a:defRPr/>
            </a:pPr>
            <a:fld id="{37D39FB0-EC48-DA4C-896C-68406BA97231}" type="slidenum">
              <a:rPr lang="en-US" altLang="ja-JP"/>
              <a:pPr>
                <a:defRPr/>
              </a:pPr>
              <a:t>‹#›</a:t>
            </a:fld>
            <a:endParaRPr lang="en-US" altLang="ja-JP"/>
          </a:p>
        </p:txBody>
      </p:sp>
      <p:pic>
        <p:nvPicPr>
          <p:cNvPr id="6144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15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83.xml"/><Relationship Id="rId4" Type="http://schemas.openxmlformats.org/officeDocument/2006/relationships/image" Target="../media/image85.jpeg"/></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5.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8.xml"/></Relationships>
</file>

<file path=ppt/slides/_rels/slide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5.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1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1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7.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115.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15.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1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1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1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7.xml"/><Relationship Id="rId1" Type="http://schemas.openxmlformats.org/officeDocument/2006/relationships/themeOverride" Target="../theme/themeOverride1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7.xml"/></Relationships>
</file>

<file path=ppt/slides/_rels/slide14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109.xml"/><Relationship Id="rId6" Type="http://schemas.openxmlformats.org/officeDocument/2006/relationships/image" Target="../media/image109.jpeg"/><Relationship Id="rId11" Type="http://schemas.openxmlformats.org/officeDocument/2006/relationships/image" Target="../media/image114.emf"/><Relationship Id="rId5" Type="http://schemas.openxmlformats.org/officeDocument/2006/relationships/image" Target="../media/image108.emf"/><Relationship Id="rId10" Type="http://schemas.openxmlformats.org/officeDocument/2006/relationships/image" Target="../media/image113.emf"/><Relationship Id="rId4" Type="http://schemas.openxmlformats.org/officeDocument/2006/relationships/image" Target="../media/image107.jpeg"/><Relationship Id="rId9" Type="http://schemas.openxmlformats.org/officeDocument/2006/relationships/image" Target="../media/image112.gif"/></Relationships>
</file>

<file path=ppt/slides/_rels/slide1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47.xml"/><Relationship Id="rId1" Type="http://schemas.openxmlformats.org/officeDocument/2006/relationships/themeOverride" Target="../theme/themeOverride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47.xml"/><Relationship Id="rId1" Type="http://schemas.openxmlformats.org/officeDocument/2006/relationships/themeOverride" Target="../theme/themeOverride19.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47.xml"/><Relationship Id="rId1" Type="http://schemas.openxmlformats.org/officeDocument/2006/relationships/themeOverride" Target="../theme/themeOverride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47.xml"/><Relationship Id="rId1" Type="http://schemas.openxmlformats.org/officeDocument/2006/relationships/themeOverride" Target="../theme/themeOverride2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47.xml"/><Relationship Id="rId1" Type="http://schemas.openxmlformats.org/officeDocument/2006/relationships/themeOverride" Target="../theme/themeOverride2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47.xml"/><Relationship Id="rId1" Type="http://schemas.openxmlformats.org/officeDocument/2006/relationships/themeOverride" Target="../theme/themeOverride2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47.xml"/><Relationship Id="rId1" Type="http://schemas.openxmlformats.org/officeDocument/2006/relationships/themeOverride" Target="../theme/themeOverride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7.xml"/><Relationship Id="rId1" Type="http://schemas.openxmlformats.org/officeDocument/2006/relationships/themeOverride" Target="../theme/themeOverride2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47.xml"/><Relationship Id="rId1" Type="http://schemas.openxmlformats.org/officeDocument/2006/relationships/themeOverride" Target="../theme/themeOverride2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0.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16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7.xml"/><Relationship Id="rId1" Type="http://schemas.openxmlformats.org/officeDocument/2006/relationships/slideLayout" Target="../slideLayouts/slideLayout1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8.xml"/><Relationship Id="rId1" Type="http://schemas.openxmlformats.org/officeDocument/2006/relationships/slideLayout" Target="../slideLayouts/slideLayout115.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115.xml"/></Relationships>
</file>

<file path=ppt/slides/_rels/slide1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0.xml"/><Relationship Id="rId1" Type="http://schemas.openxmlformats.org/officeDocument/2006/relationships/slideLayout" Target="../slideLayouts/slideLayout115.xml"/></Relationships>
</file>

<file path=ppt/slides/_rels/slide1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11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3.xml"/><Relationship Id="rId1" Type="http://schemas.openxmlformats.org/officeDocument/2006/relationships/slideLayout" Target="../slideLayouts/slideLayout115.xml"/><Relationship Id="rId4" Type="http://schemas.openxmlformats.org/officeDocument/2006/relationships/image" Target="../media/image13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8.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8.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8.xml"/><Relationship Id="rId1" Type="http://schemas.openxmlformats.org/officeDocument/2006/relationships/themeOverride" Target="../theme/themeOverride5.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78.xml"/><Relationship Id="rId1" Type="http://schemas.openxmlformats.org/officeDocument/2006/relationships/themeOverride" Target="../theme/themeOverride6.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8.xml"/><Relationship Id="rId1" Type="http://schemas.openxmlformats.org/officeDocument/2006/relationships/themeOverride" Target="../theme/themeOverride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0.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52.xml"/><Relationship Id="rId5" Type="http://schemas.openxmlformats.org/officeDocument/2006/relationships/image" Target="../media/image54.jpe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8.xml"/><Relationship Id="rId1" Type="http://schemas.openxmlformats.org/officeDocument/2006/relationships/themeOverride" Target="../theme/themeOverride8.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12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15.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8.xml"/><Relationship Id="rId1" Type="http://schemas.openxmlformats.org/officeDocument/2006/relationships/themeOverride" Target="../theme/themeOverride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15.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4.xml"/><Relationship Id="rId1" Type="http://schemas.openxmlformats.org/officeDocument/2006/relationships/themeOverride" Target="../theme/themeOverride11.xml"/><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8.xml"/><Relationship Id="rId1" Type="http://schemas.openxmlformats.org/officeDocument/2006/relationships/themeOverride" Target="../theme/themeOverr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128.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15.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15.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15.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15.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8.xml"/><Relationship Id="rId1" Type="http://schemas.openxmlformats.org/officeDocument/2006/relationships/themeOverride" Target="../theme/themeOverride1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15.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15.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8.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16.xml"/><Relationship Id="rId1" Type="http://schemas.openxmlformats.org/officeDocument/2006/relationships/themeOverride" Target="../theme/themeOverride14.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48.xml"/><Relationship Id="rId1" Type="http://schemas.openxmlformats.org/officeDocument/2006/relationships/themeOverride" Target="../theme/themeOverride15.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48.xml"/><Relationship Id="rId1" Type="http://schemas.openxmlformats.org/officeDocument/2006/relationships/themeOverride" Target="../theme/themeOverride16.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15.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rotWithShape="1">
          <a:blip r:embed="rId2" cstate="screen">
            <a:lum bright="-24000"/>
            <a:extLst>
              <a:ext uri="{28A0092B-C50C-407E-A947-70E740481C1C}">
                <a14:useLocalDpi xmlns:a14="http://schemas.microsoft.com/office/drawing/2010/main"/>
              </a:ext>
            </a:extLst>
          </a:blip>
          <a:srcRect b="1700"/>
          <a:stretch/>
        </p:blipFill>
        <p:spPr bwMode="auto">
          <a:xfrm>
            <a:off x="0" y="-26987"/>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en-US" sz="11700" dirty="0">
                <a:effectLst>
                  <a:outerShdw blurRad="38100" dist="38100" dir="2700000" algn="tl">
                    <a:srgbClr val="000000"/>
                  </a:outerShdw>
                </a:effectLst>
                <a:latin typeface="Arial" charset="0"/>
                <a:ea typeface="ＭＳ Ｐゴシック" charset="0"/>
                <a:cs typeface="Arial" charset="0"/>
              </a:rPr>
              <a:t>Zechariah</a:t>
            </a:r>
          </a:p>
        </p:txBody>
      </p:sp>
      <p:sp>
        <p:nvSpPr>
          <p:cNvPr id="6" name="Rectangle 5">
            <a:extLst>
              <a:ext uri="{FF2B5EF4-FFF2-40B4-BE49-F238E27FC236}">
                <a16:creationId xmlns:a16="http://schemas.microsoft.com/office/drawing/2014/main" id="{5F401A84-BA4F-0043-B1E3-802662C38DAD}"/>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10423482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fr-FR"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649</a:t>
            </a:r>
          </a:p>
        </p:txBody>
      </p:sp>
      <p:sp>
        <p:nvSpPr>
          <p:cNvPr id="78921" name="WordArt 371"/>
          <p:cNvSpPr>
            <a:spLocks noChangeArrowheads="1" noChangeShapeType="1" noTextEdit="1"/>
          </p:cNvSpPr>
          <p:nvPr/>
        </p:nvSpPr>
        <p:spPr bwMode="auto">
          <a:xfrm rot="330032">
            <a:off x="323528" y="2548804"/>
            <a:ext cx="5832648" cy="602037"/>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72281027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8722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 (Zech 7–14).</a:t>
            </a: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9237974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7</a:t>
            </a:r>
          </a:p>
        </p:txBody>
      </p:sp>
    </p:spTree>
    <p:extLst>
      <p:ext uri="{BB962C8B-B14F-4D97-AF65-F5344CB8AC3E}">
        <p14:creationId xmlns:p14="http://schemas.microsoft.com/office/powerpoint/2010/main" val="3066928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effectLst/>
                <a:latin typeface="Arial"/>
                <a:ea typeface="Osaka"/>
                <a:cs typeface="Arial"/>
              </a:rPr>
              <a:t>Zerubbabel</a:t>
            </a: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2" name="Text Box 4"/>
          <p:cNvSpPr txBox="1">
            <a:spLocks noChangeArrowheads="1"/>
          </p:cNvSpPr>
          <p:nvPr/>
        </p:nvSpPr>
        <p:spPr bwMode="auto">
          <a:xfrm>
            <a:off x="7848600" y="71438"/>
            <a:ext cx="1314450" cy="4619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effectLst/>
                <a:latin typeface="Arial"/>
                <a:ea typeface="Osak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586</a:t>
            </a: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The Postexilic Era</a:t>
            </a: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539</a:t>
            </a: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536</a:t>
            </a: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516</a:t>
            </a: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Haggai</a:t>
            </a: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Zechariah</a:t>
            </a: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520</a:t>
            </a: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Temple work</a:t>
            </a: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Prophets:</a:t>
            </a: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Others:</a:t>
            </a: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Persian Kings:</a:t>
            </a: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effectLst/>
                <a:latin typeface="Arial"/>
                <a:ea typeface="Osaka"/>
                <a:cs typeface="Arial"/>
              </a:rPr>
              <a:t>Cyrus</a:t>
            </a: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Darius</a:t>
            </a: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Up Arrow 1"/>
          <p:cNvSpPr/>
          <p:nvPr/>
        </p:nvSpPr>
        <p:spPr bwMode="auto">
          <a:xfrm>
            <a:off x="5004048"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66"/>
              </a:solidFill>
              <a:effectLst/>
              <a:latin typeface="Times" pitchFamily="-108" charset="0"/>
            </a:endParaRPr>
          </a:p>
        </p:txBody>
      </p:sp>
      <p:sp>
        <p:nvSpPr>
          <p:cNvPr id="29" name="Rectangle 2"/>
          <p:cNvSpPr txBox="1">
            <a:spLocks noChangeArrowheads="1"/>
          </p:cNvSpPr>
          <p:nvPr/>
        </p:nvSpPr>
        <p:spPr bwMode="auto">
          <a:xfrm>
            <a:off x="6084168" y="1772816"/>
            <a:ext cx="2987824" cy="4248472"/>
          </a:xfrm>
          <a:prstGeom prst="rect">
            <a:avLst/>
          </a:prstGeom>
          <a:solidFill>
            <a:srgbClr val="8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 December 7 of the fourth year of King Darius</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reign, another message came to Zechariah from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7:1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7106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42"/>
                                        </p:tgtEl>
                                        <p:attrNameLst>
                                          <p:attrName>style.visibility</p:attrName>
                                        </p:attrNameLst>
                                      </p:cBhvr>
                                      <p:to>
                                        <p:strVal val="visible"/>
                                      </p:to>
                                    </p:set>
                                    <p:anim calcmode="lin" valueType="num">
                                      <p:cBhvr additive="base">
                                        <p:cTn id="7" dur="500" fill="hold"/>
                                        <p:tgtEl>
                                          <p:spTgt spid="22542"/>
                                        </p:tgtEl>
                                        <p:attrNameLst>
                                          <p:attrName>ppt_x</p:attrName>
                                        </p:attrNameLst>
                                      </p:cBhvr>
                                      <p:tavLst>
                                        <p:tav tm="0">
                                          <p:val>
                                            <p:strVal val="0-#ppt_w/2"/>
                                          </p:val>
                                        </p:tav>
                                        <p:tav tm="100000">
                                          <p:val>
                                            <p:strVal val="#ppt_x"/>
                                          </p:val>
                                        </p:tav>
                                      </p:tavLst>
                                    </p:anim>
                                    <p:anim calcmode="lin" valueType="num">
                                      <p:cBhvr additive="base">
                                        <p:cTn id="8" dur="500" fill="hold"/>
                                        <p:tgtEl>
                                          <p:spTgt spid="225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9"/>
                                        </p:tgtEl>
                                        <p:attrNameLst>
                                          <p:attrName>style.visibility</p:attrName>
                                        </p:attrNameLst>
                                      </p:cBhvr>
                                      <p:to>
                                        <p:strVal val="visible"/>
                                      </p:to>
                                    </p:set>
                                    <p:anim calcmode="lin" valueType="num">
                                      <p:cBhvr additive="base">
                                        <p:cTn id="12" dur="500" fill="hold"/>
                                        <p:tgtEl>
                                          <p:spTgt spid="22539"/>
                                        </p:tgtEl>
                                        <p:attrNameLst>
                                          <p:attrName>ppt_x</p:attrName>
                                        </p:attrNameLst>
                                      </p:cBhvr>
                                      <p:tavLst>
                                        <p:tav tm="0">
                                          <p:val>
                                            <p:strVal val="0-#ppt_w/2"/>
                                          </p:val>
                                        </p:tav>
                                        <p:tav tm="100000">
                                          <p:val>
                                            <p:strVal val="#ppt_x"/>
                                          </p:val>
                                        </p:tav>
                                      </p:tavLst>
                                    </p:anim>
                                    <p:anim calcmode="lin" valueType="num">
                                      <p:cBhvr additive="base">
                                        <p:cTn id="13" dur="500" fill="hold"/>
                                        <p:tgtEl>
                                          <p:spTgt spid="225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0-#ppt_w/2"/>
                                          </p:val>
                                        </p:tav>
                                        <p:tav tm="100000">
                                          <p:val>
                                            <p:strVal val="#ppt_x"/>
                                          </p:val>
                                        </p:tav>
                                      </p:tavLst>
                                    </p:anim>
                                    <p:anim calcmode="lin" valueType="num">
                                      <p:cBhvr additive="base">
                                        <p:cTn id="18"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2537"/>
                                        </p:tgtEl>
                                        <p:attrNameLst>
                                          <p:attrName>style.visibility</p:attrName>
                                        </p:attrNameLst>
                                      </p:cBhvr>
                                      <p:to>
                                        <p:strVal val="visible"/>
                                      </p:to>
                                    </p:set>
                                    <p:anim calcmode="lin" valueType="num">
                                      <p:cBhvr additive="base">
                                        <p:cTn id="28" dur="500" fill="hold"/>
                                        <p:tgtEl>
                                          <p:spTgt spid="22537"/>
                                        </p:tgtEl>
                                        <p:attrNameLst>
                                          <p:attrName>ppt_x</p:attrName>
                                        </p:attrNameLst>
                                      </p:cBhvr>
                                      <p:tavLst>
                                        <p:tav tm="0">
                                          <p:val>
                                            <p:strVal val="0-#ppt_w/2"/>
                                          </p:val>
                                        </p:tav>
                                        <p:tav tm="100000">
                                          <p:val>
                                            <p:strVal val="#ppt_x"/>
                                          </p:val>
                                        </p:tav>
                                      </p:tavLst>
                                    </p:anim>
                                    <p:anim calcmode="lin" valueType="num">
                                      <p:cBhvr additive="base">
                                        <p:cTn id="29"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utoUpdateAnimBg="0"/>
      <p:bldP spid="22539" grpId="0" autoUpdateAnimBg="0"/>
      <p:bldP spid="22540" grpId="0" autoUpdateAnimBg="0"/>
      <p:bldP spid="22542" grpId="0" autoUpdateAnimBg="0"/>
      <p:bldP spid="2" grpId="0" animBg="1"/>
      <p:bldP spid="2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0" y="29469"/>
            <a:ext cx="6084168" cy="663989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people of Bethel had sent Sharezer and Regemmelech, along with their attendants, to seek the L</a:t>
            </a:r>
            <a:r>
              <a:rPr lang="en-US" sz="2400" b="1" dirty="0">
                <a:effectLst>
                  <a:glow rad="127000">
                    <a:schemeClr val="tx1"/>
                  </a:glow>
                </a:effectLst>
                <a:latin typeface="Arial" charset="0"/>
                <a:ea typeface="ＭＳ Ｐゴシック" charset="0"/>
                <a:cs typeface="ＭＳ Ｐゴシック" charset="0"/>
              </a:rPr>
              <a:t>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favor.  </a:t>
            </a:r>
            <a:r>
              <a:rPr lang="en-US" sz="2800" b="1" baseline="30000" dirty="0">
                <a:effectLst>
                  <a:glow rad="127000">
                    <a:schemeClr val="tx1"/>
                  </a:glow>
                </a:effectLst>
                <a:latin typeface="Arial" charset="0"/>
                <a:ea typeface="ＭＳ Ｐゴシック" charset="0"/>
                <a:cs typeface="ＭＳ Ｐゴシック" charset="0"/>
              </a:rPr>
              <a:t>3</a:t>
            </a:r>
            <a:r>
              <a:rPr lang="en-US" sz="2800" b="1" dirty="0">
                <a:effectLst>
                  <a:glow rad="127000">
                    <a:schemeClr val="tx1"/>
                  </a:glow>
                </a:effectLst>
                <a:latin typeface="Arial" charset="0"/>
                <a:ea typeface="ＭＳ Ｐゴシック" charset="0"/>
                <a:cs typeface="ＭＳ Ｐゴシック" charset="0"/>
              </a:rPr>
              <a:t>They were to ask this question of the prophets and the priests at the Temple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Should we continue to mourn and fast each summer on the anniversary of the Temple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destruction, as we have done for so many years?</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7:2-3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sent me this message in reply:  </a:t>
            </a:r>
            <a:r>
              <a:rPr lang="en-US" sz="2800" b="1" baseline="30000" dirty="0">
                <a:effectLst>
                  <a:glow rad="127000">
                    <a:schemeClr val="tx1"/>
                  </a:glow>
                </a:effectLst>
                <a:latin typeface="Arial" charset="0"/>
                <a:ea typeface="ＭＳ Ｐゴシック" charset="0"/>
                <a:cs typeface="ＭＳ Ｐゴシック" charset="0"/>
              </a:rPr>
              <a:t>5</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all your people and your priests, "During these seventy years of exile, when you fasted and mourned in the summer and in early autumn, was it really for me that you were fasting?  </a:t>
            </a:r>
            <a:r>
              <a:rPr lang="en-US" sz="2800" b="1" baseline="30000" dirty="0">
                <a:effectLst>
                  <a:glow rad="127000">
                    <a:schemeClr val="tx1"/>
                  </a:glow>
                </a:effectLst>
                <a:latin typeface="Arial" charset="0"/>
                <a:ea typeface="ＭＳ Ｐゴシック" charset="0"/>
                <a:cs typeface="ＭＳ Ｐゴシック" charset="0"/>
              </a:rPr>
              <a:t>6</a:t>
            </a:r>
            <a:r>
              <a:rPr lang="en-US" sz="2800" b="1" dirty="0">
                <a:effectLst>
                  <a:glow rad="127000">
                    <a:schemeClr val="tx1"/>
                  </a:glow>
                </a:effectLst>
                <a:latin typeface="Arial" charset="0"/>
                <a:ea typeface="ＭＳ Ｐゴシック" charset="0"/>
                <a:cs typeface="ＭＳ Ｐゴシック" charset="0"/>
              </a:rPr>
              <a:t>And even now in your holy festivals, aren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you eating and drinking just to please yourselves?</a:t>
            </a: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(7:4-6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
        <p:nvSpPr>
          <p:cNvPr id="2" name="Oval 1"/>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6083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34938" y="476672"/>
            <a:ext cx="8885237" cy="914400"/>
          </a:xfrm>
        </p:spPr>
        <p:txBody>
          <a:bodyPr/>
          <a:lstStyle/>
          <a:p>
            <a:pPr eaLnBrk="1" hangingPunct="1">
              <a:defRPr/>
            </a:pPr>
            <a:r>
              <a:rPr lang="en-US" dirty="0">
                <a:effectLst>
                  <a:outerShdw blurRad="38100" dist="38100" dir="2700000" algn="tl">
                    <a:srgbClr val="000000"/>
                  </a:outerShdw>
                </a:effectLst>
                <a:latin typeface="Arial" charset="0"/>
                <a:ea typeface="ＭＳ Ｐゴシック" charset="0"/>
                <a:cs typeface="ＭＳ Ｐゴシック" charset="0"/>
              </a:rPr>
              <a:t>7:1–8:23 Fasts in Zechariah</a:t>
            </a:r>
          </a:p>
        </p:txBody>
      </p:sp>
      <p:sp>
        <p:nvSpPr>
          <p:cNvPr id="156674" name="Rectangle 4"/>
          <p:cNvSpPr>
            <a:spLocks noChangeArrowheads="1"/>
          </p:cNvSpPr>
          <p:nvPr/>
        </p:nvSpPr>
        <p:spPr bwMode="auto">
          <a:xfrm>
            <a:off x="4267200" y="6573207"/>
            <a:ext cx="48006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pPr algn="r" eaLnBrk="0" hangingPunct="0"/>
            <a:r>
              <a:rPr lang="en-US" altLang="zh-CN" sz="1100" i="1">
                <a:effectLst/>
                <a:latin typeface="Arial"/>
                <a:ea typeface="SimSun" charset="0"/>
                <a:cs typeface="Arial"/>
              </a:rPr>
              <a:t>Adapted from a Dallas Theological Seminary Class Handout</a:t>
            </a:r>
          </a:p>
        </p:txBody>
      </p:sp>
      <p:graphicFrame>
        <p:nvGraphicFramePr>
          <p:cNvPr id="51299" name="Group 99"/>
          <p:cNvGraphicFramePr>
            <a:graphicFrameLocks noGrp="1"/>
          </p:cNvGraphicFramePr>
          <p:nvPr>
            <p:extLst>
              <p:ext uri="{D42A27DB-BD31-4B8C-83A1-F6EECF244321}">
                <p14:modId xmlns:p14="http://schemas.microsoft.com/office/powerpoint/2010/main" val="3683168197"/>
              </p:ext>
            </p:extLst>
          </p:nvPr>
        </p:nvGraphicFramePr>
        <p:xfrm>
          <a:off x="0" y="1314872"/>
          <a:ext cx="9144000" cy="5256572"/>
        </p:xfrm>
        <a:graphic>
          <a:graphicData uri="http://schemas.openxmlformats.org/drawingml/2006/table">
            <a:tbl>
              <a:tblPr/>
              <a:tblGrid>
                <a:gridCol w="1295400">
                  <a:extLst>
                    <a:ext uri="{9D8B030D-6E8A-4147-A177-3AD203B41FA5}">
                      <a16:colId xmlns:a16="http://schemas.microsoft.com/office/drawing/2014/main" val="20000"/>
                    </a:ext>
                  </a:extLst>
                </a:gridCol>
                <a:gridCol w="1476400">
                  <a:extLst>
                    <a:ext uri="{9D8B030D-6E8A-4147-A177-3AD203B41FA5}">
                      <a16:colId xmlns:a16="http://schemas.microsoft.com/office/drawing/2014/main" val="20001"/>
                    </a:ext>
                  </a:extLst>
                </a:gridCol>
                <a:gridCol w="36290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Text</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Month/Day</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Fast Commemorates:</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Scripture</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234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8:19d</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10/10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Nebuchadnezzar Began Jerusalem Siege</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 January 588)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39:1; 52:4;</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25:1</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08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8:19a</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4/9</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Destroyed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(18 July 586)</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39:2; 52:6;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368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 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8:19b</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5/10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&amp; Temple Burned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(15-18 August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52:12-13;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8:19c</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Gedaliah Slain</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(9 October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41:1-3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25:25-26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6704" name="Rectangle 95"/>
          <p:cNvSpPr>
            <a:spLocks noChangeArrowheads="1"/>
          </p:cNvSpPr>
          <p:nvPr/>
        </p:nvSpPr>
        <p:spPr bwMode="auto">
          <a:xfrm>
            <a:off x="0" y="49387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156705" name="Text Box 96"/>
          <p:cNvSpPr txBox="1">
            <a:spLocks noChangeArrowheads="1"/>
          </p:cNvSpPr>
          <p:nvPr/>
        </p:nvSpPr>
        <p:spPr bwMode="auto">
          <a:xfrm>
            <a:off x="8458200" y="7620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effectLst/>
                <a:latin typeface="Arial" charset="0"/>
                <a:cs typeface="Arial" charset="0"/>
              </a:rPr>
              <a:t>657</a:t>
            </a:r>
          </a:p>
        </p:txBody>
      </p:sp>
      <p:sp>
        <p:nvSpPr>
          <p:cNvPr id="156706" name="Rectangle 100"/>
          <p:cNvSpPr>
            <a:spLocks noChangeArrowheads="1"/>
          </p:cNvSpPr>
          <p:nvPr/>
        </p:nvSpPr>
        <p:spPr bwMode="auto">
          <a:xfrm>
            <a:off x="5416550" y="62817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endParaRPr lang="en-US">
              <a:effectLs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8</a:t>
            </a:r>
          </a:p>
        </p:txBody>
      </p:sp>
    </p:spTree>
    <p:extLst>
      <p:ext uri="{BB962C8B-B14F-4D97-AF65-F5344CB8AC3E}">
        <p14:creationId xmlns:p14="http://schemas.microsoft.com/office/powerpoint/2010/main" val="27732723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another message came to me from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Mount Zion is passionate and strong; I am consumed with passion for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8:1-2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60864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Zechariah</a:t>
            </a:r>
          </a:p>
        </p:txBody>
      </p:sp>
      <p:sp>
        <p:nvSpPr>
          <p:cNvPr id="7" name="TextBox 3"/>
          <p:cNvSpPr txBox="1">
            <a:spLocks noChangeArrowheads="1"/>
          </p:cNvSpPr>
          <p:nvPr/>
        </p:nvSpPr>
        <p:spPr bwMode="auto">
          <a:xfrm>
            <a:off x="116887" y="1024964"/>
            <a:ext cx="5361733" cy="489364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eaning of Zechariah’s 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xamination with measuring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atan and the Branch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even lampstands of gold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5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nterpreting the flying scroll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6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ct of crowning Joshua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7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earts become like flint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8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ecurity comes to Jerusalem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eturn of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phraim and Judah restored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eaching about wicked shepherds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nderstanding whom they pierced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efining of God’s remnant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ew kingdom ushered in</a:t>
            </a:r>
          </a:p>
        </p:txBody>
      </p:sp>
    </p:spTree>
    <p:extLst>
      <p:ext uri="{BB962C8B-B14F-4D97-AF65-F5344CB8AC3E}">
        <p14:creationId xmlns:p14="http://schemas.microsoft.com/office/powerpoint/2010/main" val="21557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This is what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says,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I will return to Zion and dwell in Jerusalem.  Then Jerusalem will be called The City of Truth, and the mountain of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will be called The Holy Mountain</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(Zechariah 8:3).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221800121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dirty="0">
                <a:solidFill>
                  <a:schemeClr val="tx1"/>
                </a:solidFill>
                <a:effectLst/>
                <a:latin typeface="Arial" charset="0"/>
                <a:ea typeface="ＭＳ Ｐゴシック" charset="0"/>
                <a:cs typeface="Arial" charset="0"/>
              </a:rPr>
              <a:t>Jews will be sought out</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effectLst/>
                <a:latin typeface="Arial" charset="0"/>
                <a:cs typeface="Arial" charset="0"/>
              </a:rPr>
              <a:t>649</a:t>
            </a: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526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This is what the L</a:t>
            </a:r>
            <a:r>
              <a:rPr lang="en-US" altLang="ja-JP" b="1" dirty="0">
                <a:solidFill>
                  <a:srgbClr val="000000"/>
                </a:solidFill>
                <a:effectLst>
                  <a:glow rad="304800">
                    <a:srgbClr val="FFFFFF">
                      <a:alpha val="96000"/>
                    </a:srgbClr>
                  </a:glow>
                </a:effectLst>
                <a:latin typeface="Arial" charset="0"/>
                <a:cs typeface="Arial" charset="0"/>
              </a:rPr>
              <a:t>ORD</a:t>
            </a:r>
            <a:r>
              <a:rPr lang="en-US" altLang="ja-JP" sz="2800" b="1" dirty="0">
                <a:solidFill>
                  <a:srgbClr val="000000"/>
                </a:solidFill>
                <a:effectLst>
                  <a:glow rad="304800">
                    <a:srgbClr val="FFFFFF">
                      <a:alpha val="96000"/>
                    </a:srgbClr>
                  </a:glow>
                </a:effectLst>
                <a:latin typeface="Arial" charset="0"/>
                <a:cs typeface="Arial" charset="0"/>
              </a:rPr>
              <a:t> of Heaven</a:t>
            </a:r>
            <a:r>
              <a:rPr lang="mr-IN"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s Armies says: In those days ten men from different nations and languages of the world will clutch at the sleeve of one Jew. And they will say, </a:t>
            </a:r>
            <a:r>
              <a:rPr lang="mr-IN"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Please let us walk with you, for we have heard that God is with you</a:t>
            </a:r>
            <a:r>
              <a:rPr lang="mr-IN" altLang="ja-JP" sz="2800" b="1" dirty="0">
                <a:solidFill>
                  <a:srgbClr val="000000"/>
                </a:solidFill>
                <a:effectLst>
                  <a:glow rad="304800">
                    <a:srgbClr val="FFFFFF">
                      <a:alpha val="96000"/>
                    </a:srgbClr>
                  </a:glow>
                </a:effectLst>
                <a:latin typeface="Arial" charset="0"/>
                <a:cs typeface="Arial" charset="0"/>
              </a:rPr>
              <a:t>'</a:t>
            </a:r>
            <a:r>
              <a:rPr lang="ru-RU" altLang="ja-JP" sz="2800" b="1" dirty="0">
                <a:solidFill>
                  <a:srgbClr val="000000"/>
                </a:solidFill>
                <a:effectLst>
                  <a:glow rad="304800">
                    <a:srgbClr val="FFFFFF">
                      <a:alpha val="96000"/>
                    </a:srgbClr>
                  </a:glow>
                </a:effectLst>
                <a:latin typeface="Arial" charset="0"/>
                <a:cs typeface="Arial" charset="0"/>
              </a:rPr>
              <a:t>"</a:t>
            </a:r>
            <a:r>
              <a:rPr lang="en-US" altLang="ja-JP" sz="2800" b="1" dirty="0">
                <a:solidFill>
                  <a:srgbClr val="000000"/>
                </a:solidFill>
                <a:effectLst>
                  <a:glow rad="304800">
                    <a:srgbClr val="FFFFFF">
                      <a:alpha val="96000"/>
                    </a:srgbClr>
                  </a:glow>
                </a:effectLst>
                <a:latin typeface="Arial" charset="0"/>
                <a:cs typeface="Arial" charset="0"/>
              </a:rPr>
              <a:t> (Zech. 8:23 NLT).</a:t>
            </a:r>
          </a:p>
          <a:p>
            <a:pPr algn="r" eaLnBrk="1" hangingPunct="1">
              <a:defRPr/>
            </a:pPr>
            <a:endParaRPr lang="en-US" sz="2800" b="1" dirty="0">
              <a:solidFill>
                <a:srgbClr val="000000"/>
              </a:solidFill>
              <a:effectLst>
                <a:glow rad="304800">
                  <a:srgbClr val="FFFFFF">
                    <a:alpha val="96000"/>
                  </a:srgbClr>
                </a:glow>
              </a:effectLst>
              <a:latin typeface="Arial" charset="0"/>
              <a:cs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0" y="0"/>
            <a:ext cx="5940152" cy="685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ffectLst/>
              <a:latin typeface="Times New Roman" pitchFamily="-111" charset="0"/>
              <a:ea typeface="+mn-ea"/>
              <a:cs typeface="+mn-cs"/>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a:solidFill>
                  <a:srgbClr val="FFFFFF"/>
                </a:solidFill>
                <a:effectLst/>
                <a:latin typeface="Arial" charset="0"/>
                <a:cs typeface="Arial" charset="0"/>
              </a:rPr>
              <a:t>25</a:t>
            </a:r>
            <a:r>
              <a:rPr lang="en-US" sz="2800" b="1">
                <a:solidFill>
                  <a:srgbClr val="FFFFFF"/>
                </a:solidFill>
                <a:effectLst/>
                <a:latin typeface="Arial" charset="0"/>
                <a:cs typeface="Arial" charset="0"/>
              </a:rPr>
              <a:t>I do not want you to be ignorant of this mystery, brothers, so that you may not be conceited: Israel has experienced a hardening in part </a:t>
            </a:r>
            <a:r>
              <a:rPr lang="en-US" sz="2800" b="1" u="sng">
                <a:solidFill>
                  <a:srgbClr val="FFFFFF"/>
                </a:solidFill>
                <a:effectLst/>
                <a:latin typeface="Arial" charset="0"/>
                <a:cs typeface="Arial" charset="0"/>
              </a:rPr>
              <a:t>until </a:t>
            </a:r>
            <a:r>
              <a:rPr lang="en-US" sz="2800" b="1">
                <a:solidFill>
                  <a:srgbClr val="FFFFFF"/>
                </a:solidFill>
                <a:effectLst/>
                <a:latin typeface="Arial" charset="0"/>
                <a:cs typeface="Arial" charset="0"/>
              </a:rPr>
              <a:t>the full number of the Gentiles has come in.</a:t>
            </a:r>
          </a:p>
          <a:p>
            <a:pPr eaLnBrk="1" hangingPunct="1"/>
            <a:r>
              <a:rPr lang="en-US" sz="2800" b="1" baseline="30000">
                <a:solidFill>
                  <a:srgbClr val="FFFFFF"/>
                </a:solidFill>
                <a:effectLst/>
                <a:latin typeface="Arial" charset="0"/>
                <a:cs typeface="Arial" charset="0"/>
              </a:rPr>
              <a:t>26</a:t>
            </a:r>
            <a:r>
              <a:rPr lang="en-US" sz="2800" b="1" u="sng">
                <a:solidFill>
                  <a:srgbClr val="FFFFFF"/>
                </a:solidFill>
                <a:effectLst/>
                <a:latin typeface="Arial" charset="0"/>
                <a:cs typeface="Arial" charset="0"/>
              </a:rPr>
              <a:t>And so</a:t>
            </a:r>
            <a:r>
              <a:rPr lang="en-US" sz="2800" b="1">
                <a:solidFill>
                  <a:srgbClr val="FFFFFF"/>
                </a:solidFill>
                <a:effectLst/>
                <a:latin typeface="Arial" charset="0"/>
                <a:cs typeface="Arial" charset="0"/>
              </a:rPr>
              <a:t> </a:t>
            </a:r>
            <a:r>
              <a:rPr lang="en-US" sz="2800" b="1">
                <a:solidFill>
                  <a:srgbClr val="FFFF00"/>
                </a:solidFill>
                <a:effectLst/>
                <a:latin typeface="Arial" charset="0"/>
                <a:cs typeface="Arial" charset="0"/>
              </a:rPr>
              <a:t>all Israel will be saved</a:t>
            </a:r>
            <a:r>
              <a:rPr lang="en-US" sz="2800" b="1">
                <a:solidFill>
                  <a:srgbClr val="FFFFFF"/>
                </a:solidFill>
                <a:effectLst/>
                <a:latin typeface="Arial"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2800" b="1" dirty="0">
                <a:solidFill>
                  <a:srgbClr val="FFFFFF"/>
                </a:solidFill>
                <a:effectLst/>
                <a:latin typeface="Arial" charset="0"/>
                <a:cs typeface="Arial" charset="0"/>
              </a:rPr>
              <a:t>"</a:t>
            </a:r>
            <a:r>
              <a:rPr lang="en-US" altLang="ja-JP" sz="2800" b="1" dirty="0">
                <a:solidFill>
                  <a:srgbClr val="FFFFFF"/>
                </a:solidFill>
                <a:effectLst/>
                <a:latin typeface="Arial" charset="0"/>
                <a:cs typeface="Arial" charset="0"/>
              </a:rPr>
              <a:t>The deliverer will come from Zion; he will turn godlessness away from Jacob.</a:t>
            </a:r>
          </a:p>
          <a:p>
            <a:pPr eaLnBrk="1" hangingPunct="1"/>
            <a:r>
              <a:rPr lang="en-US" sz="2800" b="1" baseline="30000" dirty="0">
                <a:solidFill>
                  <a:srgbClr val="FFFFFF"/>
                </a:solidFill>
                <a:effectLst/>
                <a:latin typeface="Arial" charset="0"/>
                <a:cs typeface="Arial" charset="0"/>
              </a:rPr>
              <a:t>27</a:t>
            </a:r>
            <a:r>
              <a:rPr lang="en-US" sz="2800" b="1" dirty="0">
                <a:solidFill>
                  <a:srgbClr val="FFFFFF"/>
                </a:solidFill>
                <a:effectLst/>
                <a:latin typeface="Arial" charset="0"/>
                <a:cs typeface="Arial" charset="0"/>
              </a:rPr>
              <a:t>And this is my covenant with them when I take away their sins.</a:t>
            </a:r>
            <a:r>
              <a:rPr lang="ru-RU" altLang="ja-JP" sz="2800" b="1" dirty="0">
                <a:solidFill>
                  <a:srgbClr val="FFFFFF"/>
                </a:solidFill>
                <a:effectLst/>
                <a:latin typeface="Arial" charset="0"/>
                <a:cs typeface="Arial" charset="0"/>
              </a:rPr>
              <a:t>"</a:t>
            </a:r>
            <a:endParaRPr lang="en-US" sz="2800" b="1" dirty="0">
              <a:solidFill>
                <a:srgbClr val="FFFFFF"/>
              </a:solidFill>
              <a:effectLst/>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effectLst/>
                <a:latin typeface="Arial" pitchFamily="-112" charset="0"/>
                <a:ea typeface="+mn-ea"/>
                <a:cs typeface="+mn-cs"/>
              </a:rPr>
              <a:t>NTS 155w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en-US">
                <a:solidFill>
                  <a:schemeClr val="bg2"/>
                </a:solidFill>
                <a:effectLst>
                  <a:outerShdw blurRad="38100" dist="38100" dir="2700000" algn="tl">
                    <a:srgbClr val="FFFFFF"/>
                  </a:outerShdw>
                </a:effectLst>
                <a:latin typeface="Arial" charset="0"/>
                <a:ea typeface="ＭＳ Ｐゴシック" charset="0"/>
                <a:cs typeface="Arial" charset="0"/>
              </a:rPr>
              <a:t>Zech-a-Cry-Ah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chemeClr val="bg2"/>
                </a:solidFill>
                <a:effectLst>
                  <a:outerShdw blurRad="38100" dist="38100" dir="2700000" algn="tl">
                    <a:srgbClr val="FFFFFF"/>
                  </a:outerShdw>
                </a:effectLst>
                <a:latin typeface="Arial" charset="0"/>
                <a:cs typeface="Arial" charset="0"/>
              </a:rPr>
              <a:t>= Key Word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9</a:t>
            </a:r>
          </a:p>
        </p:txBody>
      </p:sp>
    </p:spTree>
    <p:extLst>
      <p:ext uri="{BB962C8B-B14F-4D97-AF65-F5344CB8AC3E}">
        <p14:creationId xmlns:p14="http://schemas.microsoft.com/office/powerpoint/2010/main" val="37008642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Messiah</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Zechariah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77887774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Zechariah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rebuild the temple (6:9-15) for blessing in the </a:t>
            </a:r>
            <a:r>
              <a:rPr lang="en-US" b="1" dirty="0">
                <a:solidFill>
                  <a:srgbClr val="FFFF00"/>
                </a:solidFill>
                <a:effectLst>
                  <a:glow rad="101600">
                    <a:prstClr val="black">
                      <a:alpha val="99000"/>
                    </a:prstClr>
                  </a:glow>
                </a:effectLst>
                <a:latin typeface="Calibri"/>
              </a:rPr>
              <a:t>Messiah</a:t>
            </a:r>
            <a:r>
              <a:rPr lang="mr-IN" b="1" dirty="0">
                <a:solidFill>
                  <a:srgbClr val="FFFF00"/>
                </a:solidFill>
                <a:effectLst>
                  <a:glow rad="101600">
                    <a:prstClr val="black">
                      <a:alpha val="99000"/>
                    </a:prstClr>
                  </a:glow>
                </a:effectLst>
                <a:latin typeface="Calibri"/>
              </a:rPr>
              <a:t>'</a:t>
            </a:r>
            <a:r>
              <a:rPr lang="en-US" b="1" dirty="0">
                <a:solidFill>
                  <a:srgbClr val="FFFF00"/>
                </a:solidFill>
                <a:effectLst>
                  <a:glow rad="101600">
                    <a:prstClr val="black">
                      <a:alpha val="99000"/>
                    </a:prstClr>
                  </a:glow>
                </a:effectLst>
                <a:latin typeface="Calibri"/>
              </a:rPr>
              <a:t>s</a:t>
            </a:r>
            <a:r>
              <a:rPr lang="en-US" b="1" dirty="0">
                <a:solidFill>
                  <a:prstClr val="white"/>
                </a:solidFill>
                <a:effectLst>
                  <a:glow rad="101600">
                    <a:prstClr val="black">
                      <a:alpha val="99000"/>
                    </a:prstClr>
                  </a:glow>
                </a:effectLst>
                <a:latin typeface="Calibri"/>
              </a:rPr>
              <a:t>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0554409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ffectLst/>
              <a:latin typeface="Tw Cen MT"/>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effectLst/>
                <a:latin typeface="Arial"/>
                <a:cs typeface="Arial"/>
              </a:rPr>
              <a:t>Zechariah</a:t>
            </a:r>
          </a:p>
        </p:txBody>
      </p:sp>
      <p:sp>
        <p:nvSpPr>
          <p:cNvPr id="7" name="TextBox 3"/>
          <p:cNvSpPr txBox="1">
            <a:spLocks noChangeArrowheads="1"/>
          </p:cNvSpPr>
          <p:nvPr/>
        </p:nvSpPr>
        <p:spPr bwMode="auto">
          <a:xfrm>
            <a:off x="116887" y="1024964"/>
            <a:ext cx="5361733" cy="489364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effectLst/>
              </a:rPr>
              <a:t> 1 </a:t>
            </a:r>
            <a:r>
              <a:rPr lang="en-US" sz="2000" b="1" dirty="0">
                <a:solidFill>
                  <a:prstClr val="black"/>
                </a:solidFill>
                <a:effectLst/>
              </a:rPr>
              <a:t>M</a:t>
            </a:r>
            <a:r>
              <a:rPr lang="en-US" sz="2000" dirty="0">
                <a:solidFill>
                  <a:prstClr val="black"/>
                </a:solidFill>
                <a:effectLst/>
              </a:rPr>
              <a:t>eaning of Zechariah</a:t>
            </a:r>
            <a:r>
              <a:rPr lang="mr-IN" sz="2000" dirty="0">
                <a:solidFill>
                  <a:prstClr val="black"/>
                </a:solidFill>
                <a:effectLst/>
              </a:rPr>
              <a:t>'</a:t>
            </a:r>
            <a:r>
              <a:rPr lang="en-US" sz="2000" dirty="0">
                <a:solidFill>
                  <a:prstClr val="black"/>
                </a:solidFill>
                <a:effectLst/>
              </a:rPr>
              <a:t>s vision</a:t>
            </a:r>
          </a:p>
          <a:p>
            <a:pPr defTabSz="457200" fontAlgn="auto">
              <a:spcBef>
                <a:spcPts val="0"/>
              </a:spcBef>
              <a:spcAft>
                <a:spcPts val="0"/>
              </a:spcAft>
            </a:pPr>
            <a:r>
              <a:rPr lang="en-US" sz="2000" dirty="0">
                <a:solidFill>
                  <a:prstClr val="black"/>
                </a:solidFill>
                <a:effectLst/>
              </a:rPr>
              <a:t> 2 </a:t>
            </a:r>
            <a:r>
              <a:rPr lang="en-US" sz="2000" b="1" dirty="0">
                <a:solidFill>
                  <a:prstClr val="black"/>
                </a:solidFill>
                <a:effectLst/>
              </a:rPr>
              <a:t>E</a:t>
            </a:r>
            <a:r>
              <a:rPr lang="en-US" sz="2000" dirty="0">
                <a:solidFill>
                  <a:prstClr val="black"/>
                </a:solidFill>
                <a:effectLst/>
              </a:rPr>
              <a:t>xamination with measuring line</a:t>
            </a:r>
          </a:p>
          <a:p>
            <a:pPr defTabSz="457200" fontAlgn="auto">
              <a:spcBef>
                <a:spcPts val="0"/>
              </a:spcBef>
              <a:spcAft>
                <a:spcPts val="0"/>
              </a:spcAft>
            </a:pPr>
            <a:r>
              <a:rPr lang="en-US" sz="2000" dirty="0">
                <a:solidFill>
                  <a:prstClr val="black"/>
                </a:solidFill>
                <a:effectLst/>
              </a:rPr>
              <a:t> 3 </a:t>
            </a:r>
            <a:r>
              <a:rPr lang="en-US" sz="2000" b="1" dirty="0">
                <a:solidFill>
                  <a:prstClr val="black"/>
                </a:solidFill>
                <a:effectLst/>
              </a:rPr>
              <a:t>S</a:t>
            </a:r>
            <a:r>
              <a:rPr lang="en-US" sz="2000" dirty="0">
                <a:solidFill>
                  <a:prstClr val="black"/>
                </a:solidFill>
                <a:effectLst/>
              </a:rPr>
              <a:t>atan and the Branch</a:t>
            </a:r>
          </a:p>
          <a:p>
            <a:pPr defTabSz="457200" fontAlgn="auto">
              <a:spcBef>
                <a:spcPts val="0"/>
              </a:spcBef>
              <a:spcAft>
                <a:spcPts val="0"/>
              </a:spcAft>
            </a:pPr>
            <a:r>
              <a:rPr lang="en-US" sz="2000" dirty="0">
                <a:solidFill>
                  <a:prstClr val="black"/>
                </a:solidFill>
                <a:effectLst/>
              </a:rPr>
              <a:t> 4 </a:t>
            </a:r>
            <a:r>
              <a:rPr lang="en-US" sz="2000" b="1" dirty="0">
                <a:solidFill>
                  <a:prstClr val="black"/>
                </a:solidFill>
                <a:effectLst/>
              </a:rPr>
              <a:t>S</a:t>
            </a:r>
            <a:r>
              <a:rPr lang="en-US" sz="2000" dirty="0">
                <a:solidFill>
                  <a:prstClr val="black"/>
                </a:solidFill>
                <a:effectLst/>
              </a:rPr>
              <a:t>even lampstands of gold</a:t>
            </a:r>
          </a:p>
          <a:p>
            <a:pPr defTabSz="457200" fontAlgn="auto">
              <a:spcBef>
                <a:spcPts val="0"/>
              </a:spcBef>
              <a:spcAft>
                <a:spcPts val="0"/>
              </a:spcAft>
            </a:pPr>
            <a:r>
              <a:rPr lang="en-US" sz="2000" dirty="0">
                <a:solidFill>
                  <a:prstClr val="black"/>
                </a:solidFill>
                <a:effectLst/>
              </a:rPr>
              <a:t> 5 </a:t>
            </a:r>
            <a:r>
              <a:rPr lang="en-US" sz="2000" b="1" dirty="0">
                <a:solidFill>
                  <a:prstClr val="black"/>
                </a:solidFill>
                <a:effectLst/>
              </a:rPr>
              <a:t>I</a:t>
            </a:r>
            <a:r>
              <a:rPr lang="en-US" sz="2000" dirty="0">
                <a:solidFill>
                  <a:prstClr val="black"/>
                </a:solidFill>
                <a:effectLst/>
              </a:rPr>
              <a:t>nterpreting the flying scroll</a:t>
            </a:r>
          </a:p>
          <a:p>
            <a:pPr defTabSz="457200" fontAlgn="auto">
              <a:spcBef>
                <a:spcPts val="0"/>
              </a:spcBef>
              <a:spcAft>
                <a:spcPts val="0"/>
              </a:spcAft>
            </a:pPr>
            <a:r>
              <a:rPr lang="en-US" sz="2000" dirty="0">
                <a:solidFill>
                  <a:prstClr val="black"/>
                </a:solidFill>
                <a:effectLst/>
              </a:rPr>
              <a:t> 6 </a:t>
            </a:r>
            <a:r>
              <a:rPr lang="en-US" sz="2000" b="1" dirty="0">
                <a:solidFill>
                  <a:prstClr val="black"/>
                </a:solidFill>
                <a:effectLst/>
              </a:rPr>
              <a:t>A</a:t>
            </a:r>
            <a:r>
              <a:rPr lang="en-US" sz="2000" dirty="0">
                <a:solidFill>
                  <a:prstClr val="black"/>
                </a:solidFill>
                <a:effectLst/>
              </a:rPr>
              <a:t>ct of crowning Joshua</a:t>
            </a:r>
          </a:p>
          <a:p>
            <a:pPr defTabSz="457200" fontAlgn="auto">
              <a:spcBef>
                <a:spcPts val="0"/>
              </a:spcBef>
              <a:spcAft>
                <a:spcPts val="0"/>
              </a:spcAft>
            </a:pPr>
            <a:r>
              <a:rPr lang="en-US" sz="2000" dirty="0">
                <a:solidFill>
                  <a:prstClr val="black"/>
                </a:solidFill>
                <a:effectLst/>
              </a:rPr>
              <a:t> 7 </a:t>
            </a:r>
            <a:r>
              <a:rPr lang="en-US" sz="2000" b="1" dirty="0">
                <a:solidFill>
                  <a:prstClr val="black"/>
                </a:solidFill>
                <a:effectLst/>
              </a:rPr>
              <a:t>H</a:t>
            </a:r>
            <a:r>
              <a:rPr lang="en-US" sz="2000" dirty="0">
                <a:solidFill>
                  <a:prstClr val="black"/>
                </a:solidFill>
                <a:effectLst/>
              </a:rPr>
              <a:t>earts become like flint</a:t>
            </a:r>
          </a:p>
          <a:p>
            <a:pPr defTabSz="457200" fontAlgn="auto">
              <a:spcBef>
                <a:spcPts val="0"/>
              </a:spcBef>
              <a:spcAft>
                <a:spcPts val="0"/>
              </a:spcAft>
            </a:pPr>
            <a:r>
              <a:rPr lang="en-US" sz="2000" dirty="0">
                <a:solidFill>
                  <a:prstClr val="black"/>
                </a:solidFill>
                <a:effectLst/>
              </a:rPr>
              <a:t> 8 </a:t>
            </a:r>
            <a:r>
              <a:rPr lang="en-US" sz="2000" b="1" dirty="0">
                <a:solidFill>
                  <a:prstClr val="black"/>
                </a:solidFill>
                <a:effectLst/>
              </a:rPr>
              <a:t>S</a:t>
            </a:r>
            <a:r>
              <a:rPr lang="en-US" sz="2000" dirty="0">
                <a:solidFill>
                  <a:prstClr val="black"/>
                </a:solidFill>
                <a:effectLst/>
              </a:rPr>
              <a:t>ecurity comes to Jerusalem</a:t>
            </a:r>
          </a:p>
          <a:p>
            <a:pPr defTabSz="457200" fontAlgn="auto">
              <a:spcBef>
                <a:spcPts val="0"/>
              </a:spcBef>
              <a:spcAft>
                <a:spcPts val="0"/>
              </a:spcAft>
            </a:pPr>
            <a:endParaRPr lang="en-US" sz="2000" dirty="0">
              <a:solidFill>
                <a:prstClr val="black"/>
              </a:solidFill>
              <a:effectLst/>
            </a:endParaRPr>
          </a:p>
          <a:p>
            <a:pPr defTabSz="457200" fontAlgn="auto">
              <a:spcBef>
                <a:spcPts val="0"/>
              </a:spcBef>
              <a:spcAft>
                <a:spcPts val="0"/>
              </a:spcAft>
            </a:pPr>
            <a:r>
              <a:rPr lang="en-US" sz="2000" dirty="0">
                <a:solidFill>
                  <a:prstClr val="black"/>
                </a:solidFill>
                <a:effectLst/>
              </a:rPr>
              <a:t>  9 </a:t>
            </a:r>
            <a:r>
              <a:rPr lang="en-US" sz="2000" b="1" dirty="0">
                <a:solidFill>
                  <a:prstClr val="black"/>
                </a:solidFill>
                <a:effectLst/>
              </a:rPr>
              <a:t>R</a:t>
            </a:r>
            <a:r>
              <a:rPr lang="en-US" sz="2000" dirty="0">
                <a:solidFill>
                  <a:prstClr val="black"/>
                </a:solidFill>
                <a:effectLst/>
              </a:rPr>
              <a:t>eturn of the Messiah</a:t>
            </a:r>
          </a:p>
          <a:p>
            <a:pPr defTabSz="457200" fontAlgn="auto">
              <a:spcBef>
                <a:spcPts val="0"/>
              </a:spcBef>
              <a:spcAft>
                <a:spcPts val="0"/>
              </a:spcAft>
            </a:pPr>
            <a:r>
              <a:rPr lang="en-US" sz="2000" dirty="0">
                <a:solidFill>
                  <a:prstClr val="black"/>
                </a:solidFill>
                <a:effectLst/>
              </a:rPr>
              <a:t>10 </a:t>
            </a:r>
            <a:r>
              <a:rPr lang="en-US" sz="2000" b="1" dirty="0">
                <a:solidFill>
                  <a:prstClr val="black"/>
                </a:solidFill>
                <a:effectLst/>
              </a:rPr>
              <a:t>E</a:t>
            </a:r>
            <a:r>
              <a:rPr lang="en-US" sz="2000" dirty="0">
                <a:solidFill>
                  <a:prstClr val="black"/>
                </a:solidFill>
                <a:effectLst/>
              </a:rPr>
              <a:t>phraim and Judah restored</a:t>
            </a:r>
          </a:p>
          <a:p>
            <a:pPr defTabSz="457200" fontAlgn="auto">
              <a:spcBef>
                <a:spcPts val="0"/>
              </a:spcBef>
              <a:spcAft>
                <a:spcPts val="0"/>
              </a:spcAft>
            </a:pPr>
            <a:r>
              <a:rPr lang="en-US" sz="2000" dirty="0">
                <a:solidFill>
                  <a:prstClr val="black"/>
                </a:solidFill>
                <a:effectLst/>
              </a:rPr>
              <a:t>11 </a:t>
            </a:r>
            <a:r>
              <a:rPr lang="en-US" sz="2000" b="1" dirty="0">
                <a:solidFill>
                  <a:prstClr val="black"/>
                </a:solidFill>
                <a:effectLst/>
              </a:rPr>
              <a:t>T</a:t>
            </a:r>
            <a:r>
              <a:rPr lang="en-US" sz="2000" dirty="0">
                <a:solidFill>
                  <a:prstClr val="black"/>
                </a:solidFill>
                <a:effectLst/>
              </a:rPr>
              <a:t>eaching about wicked shepherds</a:t>
            </a:r>
          </a:p>
          <a:p>
            <a:pPr defTabSz="457200" fontAlgn="auto">
              <a:spcBef>
                <a:spcPts val="0"/>
              </a:spcBef>
              <a:spcAft>
                <a:spcPts val="0"/>
              </a:spcAft>
            </a:pPr>
            <a:r>
              <a:rPr lang="en-US" sz="2000" dirty="0">
                <a:solidFill>
                  <a:prstClr val="black"/>
                </a:solidFill>
                <a:effectLst/>
              </a:rPr>
              <a:t>12 </a:t>
            </a:r>
            <a:r>
              <a:rPr lang="en-US" sz="2000" b="1" dirty="0">
                <a:solidFill>
                  <a:prstClr val="black"/>
                </a:solidFill>
                <a:effectLst/>
              </a:rPr>
              <a:t>U</a:t>
            </a:r>
            <a:r>
              <a:rPr lang="en-US" sz="2000" dirty="0">
                <a:solidFill>
                  <a:prstClr val="black"/>
                </a:solidFill>
                <a:effectLst/>
              </a:rPr>
              <a:t>nderstanding whom they pierced</a:t>
            </a:r>
          </a:p>
          <a:p>
            <a:pPr defTabSz="457200" fontAlgn="auto">
              <a:spcBef>
                <a:spcPts val="0"/>
              </a:spcBef>
              <a:spcAft>
                <a:spcPts val="0"/>
              </a:spcAft>
            </a:pPr>
            <a:r>
              <a:rPr lang="en-US" sz="2000" dirty="0">
                <a:solidFill>
                  <a:prstClr val="black"/>
                </a:solidFill>
                <a:effectLst/>
              </a:rPr>
              <a:t>13 </a:t>
            </a:r>
            <a:r>
              <a:rPr lang="en-US" sz="2000" b="1" dirty="0">
                <a:solidFill>
                  <a:prstClr val="black"/>
                </a:solidFill>
                <a:effectLst/>
              </a:rPr>
              <a:t>R</a:t>
            </a:r>
            <a:r>
              <a:rPr lang="en-US" sz="2000" dirty="0">
                <a:solidFill>
                  <a:prstClr val="black"/>
                </a:solidFill>
                <a:effectLst/>
              </a:rPr>
              <a:t>efining of God</a:t>
            </a:r>
            <a:r>
              <a:rPr lang="mr-IN" sz="2000" dirty="0">
                <a:solidFill>
                  <a:prstClr val="black"/>
                </a:solidFill>
                <a:effectLst/>
              </a:rPr>
              <a:t>'</a:t>
            </a:r>
            <a:r>
              <a:rPr lang="en-US" sz="2000" dirty="0">
                <a:solidFill>
                  <a:prstClr val="black"/>
                </a:solidFill>
                <a:effectLst/>
              </a:rPr>
              <a:t>s remnant</a:t>
            </a:r>
          </a:p>
          <a:p>
            <a:pPr defTabSz="457200" fontAlgn="auto">
              <a:spcBef>
                <a:spcPts val="0"/>
              </a:spcBef>
              <a:spcAft>
                <a:spcPts val="0"/>
              </a:spcAft>
            </a:pPr>
            <a:r>
              <a:rPr lang="en-US" sz="2000" dirty="0">
                <a:solidFill>
                  <a:prstClr val="black"/>
                </a:solidFill>
                <a:effectLst/>
              </a:rPr>
              <a:t>14 </a:t>
            </a:r>
            <a:r>
              <a:rPr lang="en-US" sz="2000" b="1" dirty="0">
                <a:solidFill>
                  <a:prstClr val="black"/>
                </a:solidFill>
                <a:effectLst/>
              </a:rPr>
              <a:t>N</a:t>
            </a:r>
            <a:r>
              <a:rPr lang="en-US" sz="2000" dirty="0">
                <a:solidFill>
                  <a:prstClr val="black"/>
                </a:solidFill>
                <a:effectLst/>
              </a:rPr>
              <a:t>ew kingdom ushered in</a:t>
            </a:r>
          </a:p>
        </p:txBody>
      </p:sp>
    </p:spTree>
    <p:extLst>
      <p:ext uri="{BB962C8B-B14F-4D97-AF65-F5344CB8AC3E}">
        <p14:creationId xmlns:p14="http://schemas.microsoft.com/office/powerpoint/2010/main" val="31539289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Judgments</a:t>
            </a: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9:1-4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4400" b="1" dirty="0">
                <a:solidFill>
                  <a:srgbClr val="FFFFFF"/>
                </a:solidFill>
                <a:effectLst>
                  <a:glow rad="101600">
                    <a:srgbClr val="000000">
                      <a:alpha val="75000"/>
                    </a:srgbClr>
                  </a:glow>
                </a:effectLst>
                <a:latin typeface="Arial"/>
                <a:ea typeface="+mn-ea"/>
                <a:cs typeface="Arial"/>
              </a:rPr>
              <a:t>Aram</a:t>
            </a:r>
          </a:p>
        </p:txBody>
      </p:sp>
      <p:sp>
        <p:nvSpPr>
          <p:cNvPr id="23" name="Rounded Rectangular Callout 22"/>
          <p:cNvSpPr/>
          <p:nvPr/>
        </p:nvSpPr>
        <p:spPr>
          <a:xfrm>
            <a:off x="3779913" y="70780"/>
            <a:ext cx="5366370"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3923929" y="451694"/>
            <a:ext cx="5220072" cy="6001642"/>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a:effectLst/>
              </a:rPr>
              <a:t>"</a:t>
            </a:r>
            <a:r>
              <a:rPr lang="en-SG" sz="2400">
                <a:effectLst/>
              </a:rPr>
              <a:t>This is the message from the L</a:t>
            </a:r>
            <a:r>
              <a:rPr lang="en-SG" sz="2000">
                <a:effectLst/>
              </a:rPr>
              <a:t>ORD</a:t>
            </a:r>
            <a:r>
              <a:rPr lang="en-SG" sz="2400">
                <a:effectLst/>
              </a:rPr>
              <a:t> against the land of Aram and the city of Damascus, for the eyes of humanity, including all the tribes of Israel, are on the L</a:t>
            </a:r>
            <a:r>
              <a:rPr lang="en-SG" sz="2000">
                <a:effectLst/>
              </a:rPr>
              <a:t>ORD</a:t>
            </a:r>
            <a:r>
              <a:rPr lang="en-SG" sz="2400">
                <a:effectLst/>
              </a:rPr>
              <a:t>. </a:t>
            </a:r>
            <a:r>
              <a:rPr lang="en-SG" sz="2400" baseline="30000">
                <a:effectLst/>
              </a:rPr>
              <a:t>2</a:t>
            </a:r>
            <a:r>
              <a:rPr lang="en-SG" sz="2400">
                <a:effectLst/>
              </a:rPr>
              <a:t>Doom is certain for Hamath, near Damascus, and for the cities of Tyre and Sidon, though they are so clever. </a:t>
            </a:r>
            <a:r>
              <a:rPr lang="en-SG" sz="2400" baseline="30000">
                <a:effectLst/>
              </a:rPr>
              <a:t>3</a:t>
            </a:r>
            <a:r>
              <a:rPr lang="en-SG" sz="2400">
                <a:effectLst/>
              </a:rPr>
              <a:t>Tyre has built a strong fortress and has made silver and gold as plentiful as dust in the streets! </a:t>
            </a:r>
            <a:r>
              <a:rPr lang="en-SG" sz="2400" baseline="30000">
                <a:effectLst/>
              </a:rPr>
              <a:t>4</a:t>
            </a:r>
            <a:r>
              <a:rPr lang="en-SG" sz="2400">
                <a:effectLst/>
              </a:rPr>
              <a:t>But now the L</a:t>
            </a:r>
            <a:r>
              <a:rPr lang="en-SG" sz="2000">
                <a:effectLst/>
              </a:rPr>
              <a:t>ORD</a:t>
            </a:r>
            <a:r>
              <a:rPr lang="en-SG" sz="2400">
                <a:effectLst/>
              </a:rPr>
              <a:t> will strip away Tyre</a:t>
            </a:r>
            <a:r>
              <a:rPr lang="mr-IN" sz="2400">
                <a:effectLst/>
              </a:rPr>
              <a:t>'</a:t>
            </a:r>
            <a:r>
              <a:rPr lang="en-SG" sz="2400">
                <a:effectLst/>
              </a:rPr>
              <a:t>s possessions and hurl its fortifications into the sea, and it will be burned to the ground.</a:t>
            </a:r>
            <a:r>
              <a:rPr lang="ru-RU" sz="2400">
                <a:effectLst/>
              </a:rPr>
              <a:t>"</a:t>
            </a:r>
            <a:endParaRPr lang="en-US" sz="2400" dirty="0">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Tyre</a:t>
            </a: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Damascus</a:t>
            </a: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Hamath</a:t>
            </a:r>
          </a:p>
        </p:txBody>
      </p:sp>
    </p:spTree>
    <p:extLst>
      <p:ext uri="{BB962C8B-B14F-4D97-AF65-F5344CB8AC3E}">
        <p14:creationId xmlns:p14="http://schemas.microsoft.com/office/powerpoint/2010/main" val="674725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
        <p:nvSpPr>
          <p:cNvPr id="2" name="Oval 1"/>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22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Encouraged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139016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8"/>
              </a:srgbClr>
            </a:outerShdw>
          </a:effectLst>
        </p:spPr>
        <p:txBody>
          <a:bodyPr/>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a:t>
            </a:r>
          </a:p>
        </p:txBody>
      </p:sp>
      <p:sp>
        <p:nvSpPr>
          <p:cNvPr id="98311" name="Rectangle 1031"/>
          <p:cNvSpPr>
            <a:spLocks noChangeArrowheads="1"/>
          </p:cNvSpPr>
          <p:nvPr/>
        </p:nvSpPr>
        <p:spPr bwMode="auto">
          <a:xfrm>
            <a:off x="215900" y="0"/>
            <a:ext cx="4572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eaLnBrk="0" hangingPunct="0">
              <a:defRPr/>
            </a:pPr>
            <a:r>
              <a:rPr lang="en-US" sz="4400" b="1" dirty="0">
                <a:solidFill>
                  <a:schemeClr val="tx2"/>
                </a:solidFill>
                <a:effectLst>
                  <a:outerShdw blurRad="38100" dist="38100" dir="2700000" algn="tl">
                    <a:srgbClr val="000000"/>
                  </a:outerShdw>
                </a:effectLst>
                <a:latin typeface="Arial" charset="0"/>
              </a:rPr>
              <a:t>Zech. 9:9</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10</a:t>
            </a:r>
          </a:p>
        </p:txBody>
      </p:sp>
    </p:spTree>
    <p:extLst>
      <p:ext uri="{BB962C8B-B14F-4D97-AF65-F5344CB8AC3E}">
        <p14:creationId xmlns:p14="http://schemas.microsoft.com/office/powerpoint/2010/main" val="8925072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Ask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rain in the spring, for he makes the storm clouds. And he will send showers of rain so every field becomes a lush pasture.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Household gods give worthless advice, fortune-tellers predict only lies, and interpreters of dreams pronounce falsehoods that give no comfort. So my people are wandering like lost sheep; they are attacked because they have no shepherd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10:1-2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157154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11</a:t>
            </a:r>
          </a:p>
        </p:txBody>
      </p:sp>
    </p:spTree>
    <p:extLst>
      <p:ext uri="{BB962C8B-B14F-4D97-AF65-F5344CB8AC3E}">
        <p14:creationId xmlns:p14="http://schemas.microsoft.com/office/powerpoint/2010/main" val="14508442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Judgments</a:t>
            </a: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11:1-3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Bashan</a:t>
            </a: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4162979" y="231205"/>
            <a:ext cx="4981021" cy="6370974"/>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a:solidFill>
                  <a:srgbClr val="FFFFFF"/>
                </a:solidFill>
                <a:effectLst/>
              </a:rPr>
              <a:t>"</a:t>
            </a:r>
            <a:r>
              <a:rPr lang="en-SG" sz="2400">
                <a:solidFill>
                  <a:srgbClr val="FFFFFF"/>
                </a:solidFill>
                <a:effectLst/>
              </a:rPr>
              <a:t>Open your doors, Lebanon, </a:t>
            </a:r>
          </a:p>
          <a:p>
            <a:pPr defTabSz="457200" fontAlgn="auto">
              <a:spcBef>
                <a:spcPts val="0"/>
              </a:spcBef>
              <a:spcAft>
                <a:spcPts val="0"/>
              </a:spcAft>
            </a:pPr>
            <a:r>
              <a:rPr lang="en-SG" sz="2400">
                <a:solidFill>
                  <a:srgbClr val="FFFFFF"/>
                </a:solidFill>
                <a:effectLst/>
              </a:rPr>
              <a:t>so that fire may devour your cedar forests. </a:t>
            </a:r>
          </a:p>
          <a:p>
            <a:pPr defTabSz="457200" fontAlgn="auto">
              <a:spcBef>
                <a:spcPts val="0"/>
              </a:spcBef>
              <a:spcAft>
                <a:spcPts val="0"/>
              </a:spcAft>
            </a:pPr>
            <a:r>
              <a:rPr lang="en-SG" sz="2400" baseline="30000">
                <a:solidFill>
                  <a:srgbClr val="FFFFFF"/>
                </a:solidFill>
                <a:effectLst/>
              </a:rPr>
              <a:t>2</a:t>
            </a:r>
            <a:r>
              <a:rPr lang="en-SG" sz="2400">
                <a:solidFill>
                  <a:srgbClr val="FFFFFF"/>
                </a:solidFill>
                <a:effectLst/>
              </a:rPr>
              <a:t>Weep, you cypress trees, for all the ruined cedars; </a:t>
            </a:r>
          </a:p>
          <a:p>
            <a:pPr defTabSz="457200" fontAlgn="auto">
              <a:spcBef>
                <a:spcPts val="0"/>
              </a:spcBef>
              <a:spcAft>
                <a:spcPts val="0"/>
              </a:spcAft>
            </a:pPr>
            <a:r>
              <a:rPr lang="en-SG" sz="2400">
                <a:solidFill>
                  <a:srgbClr val="FFFFFF"/>
                </a:solidFill>
                <a:effectLst/>
              </a:rPr>
              <a:t>the most majestic ones have fallen. </a:t>
            </a:r>
            <a:br>
              <a:rPr lang="en-SG" sz="2400">
                <a:solidFill>
                  <a:srgbClr val="FFFFFF"/>
                </a:solidFill>
                <a:effectLst/>
              </a:rPr>
            </a:br>
            <a:r>
              <a:rPr lang="en-SG" sz="2400">
                <a:solidFill>
                  <a:srgbClr val="FFFFFF"/>
                </a:solidFill>
                <a:effectLst/>
              </a:rPr>
              <a:t>Weep, you oaks of Bashan, </a:t>
            </a:r>
          </a:p>
          <a:p>
            <a:pPr defTabSz="457200" fontAlgn="auto">
              <a:spcBef>
                <a:spcPts val="0"/>
              </a:spcBef>
              <a:spcAft>
                <a:spcPts val="0"/>
              </a:spcAft>
            </a:pPr>
            <a:r>
              <a:rPr lang="en-SG" sz="2400">
                <a:solidFill>
                  <a:srgbClr val="FFFFFF"/>
                </a:solidFill>
                <a:effectLst/>
              </a:rPr>
              <a:t>for the thick forests have been cut down. </a:t>
            </a:r>
          </a:p>
          <a:p>
            <a:pPr defTabSz="457200" fontAlgn="auto">
              <a:spcBef>
                <a:spcPts val="0"/>
              </a:spcBef>
              <a:spcAft>
                <a:spcPts val="0"/>
              </a:spcAft>
            </a:pPr>
            <a:r>
              <a:rPr lang="en-SG" sz="2400" baseline="30000">
                <a:solidFill>
                  <a:srgbClr val="FFFFFF"/>
                </a:solidFill>
                <a:effectLst/>
              </a:rPr>
              <a:t>3</a:t>
            </a:r>
            <a:r>
              <a:rPr lang="en-SG" sz="2400">
                <a:solidFill>
                  <a:srgbClr val="FFFFFF"/>
                </a:solidFill>
                <a:effectLst/>
              </a:rPr>
              <a:t>Listen to the wailing of the shepherds, </a:t>
            </a:r>
          </a:p>
          <a:p>
            <a:pPr defTabSz="457200" fontAlgn="auto">
              <a:spcBef>
                <a:spcPts val="0"/>
              </a:spcBef>
              <a:spcAft>
                <a:spcPts val="0"/>
              </a:spcAft>
            </a:pPr>
            <a:r>
              <a:rPr lang="en-SG" sz="2400">
                <a:solidFill>
                  <a:srgbClr val="FFFFFF"/>
                </a:solidFill>
                <a:effectLst/>
              </a:rPr>
              <a:t>for their rich pastures are destroyed. </a:t>
            </a:r>
          </a:p>
          <a:p>
            <a:pPr defTabSz="457200" fontAlgn="auto">
              <a:spcBef>
                <a:spcPts val="0"/>
              </a:spcBef>
              <a:spcAft>
                <a:spcPts val="0"/>
              </a:spcAft>
            </a:pPr>
            <a:r>
              <a:rPr lang="en-SG" sz="2400">
                <a:solidFill>
                  <a:srgbClr val="FFFFFF"/>
                </a:solidFill>
                <a:effectLst/>
              </a:rPr>
              <a:t>Hear the young lions roaring, </a:t>
            </a:r>
          </a:p>
          <a:p>
            <a:pPr defTabSz="457200" fontAlgn="auto">
              <a:spcBef>
                <a:spcPts val="0"/>
              </a:spcBef>
              <a:spcAft>
                <a:spcPts val="0"/>
              </a:spcAft>
            </a:pPr>
            <a:r>
              <a:rPr lang="en-SG" sz="2400">
                <a:solidFill>
                  <a:srgbClr val="FFFFFF"/>
                </a:solidFill>
                <a:effectLst/>
              </a:rPr>
              <a:t>for their thickets in the Jordan Valley are ruined.</a:t>
            </a:r>
            <a:r>
              <a:rPr lang="ru-RU" sz="2400">
                <a:solidFill>
                  <a:srgbClr val="FFFFFF"/>
                </a:solidFill>
                <a:effectLst/>
              </a:rPr>
              <a:t>"</a:t>
            </a:r>
            <a:endParaRPr lang="en-US" sz="2400" dirty="0">
              <a:solidFill>
                <a:srgbClr val="FFFFFF"/>
              </a:solidFill>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Sidon</a:t>
            </a: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2080075" y="180819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Tyre</a:t>
            </a: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Lebanon</a:t>
            </a:r>
          </a:p>
        </p:txBody>
      </p:sp>
    </p:spTree>
    <p:extLst>
      <p:ext uri="{BB962C8B-B14F-4D97-AF65-F5344CB8AC3E}">
        <p14:creationId xmlns:p14="http://schemas.microsoft.com/office/powerpoint/2010/main" val="3586230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12</a:t>
            </a:r>
          </a:p>
        </p:txBody>
      </p:sp>
    </p:spTree>
    <p:extLst>
      <p:ext uri="{BB962C8B-B14F-4D97-AF65-F5344CB8AC3E}">
        <p14:creationId xmlns:p14="http://schemas.microsoft.com/office/powerpoint/2010/main" val="37001775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This message concerning the fate of Israel came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'This message is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who stretched out the heavens, laid the foundations of the earth, and formed the human spirit.  </a:t>
            </a:r>
            <a:r>
              <a:rPr lang="en-US" sz="2800" baseline="30000" dirty="0">
                <a:effectLst>
                  <a:glow rad="127000">
                    <a:schemeClr val="tx1"/>
                  </a:glow>
                </a:effectLst>
                <a:latin typeface="Arial" charset="0"/>
                <a:ea typeface="ＭＳ Ｐゴシック" charset="0"/>
                <a:cs typeface="ＭＳ Ｐゴシック" charset="0"/>
              </a:rPr>
              <a:t>2</a:t>
            </a:r>
            <a:r>
              <a:rPr lang="en-US" sz="2800" dirty="0">
                <a:effectLst>
                  <a:glow rad="127000">
                    <a:schemeClr val="tx1"/>
                  </a:glow>
                </a:effectLst>
                <a:latin typeface="Arial" charset="0"/>
                <a:ea typeface="ＭＳ Ｐゴシック" charset="0"/>
                <a:cs typeface="ＭＳ Ｐゴシック" charset="0"/>
              </a:rPr>
              <a:t>I will make Jerusalem like an intoxicating drink that makes the nearby nations stagger when they send their armies to besiege Jerusalem and Judah'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661226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
        <p:nvSpPr>
          <p:cNvPr id="2" name="Oval 1"/>
          <p:cNvSpPr/>
          <p:nvPr/>
        </p:nvSpPr>
        <p:spPr bwMode="auto">
          <a:xfrm>
            <a:off x="7596336" y="2924944"/>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136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228600">
                    <a:schemeClr val="tx1"/>
                  </a:glow>
                </a:effectLst>
                <a:latin typeface="Arial" charset="0"/>
                <a:cs typeface="Arial" charset="0"/>
              </a:rPr>
              <a:t>"</a:t>
            </a:r>
            <a:r>
              <a:rPr lang="en-US" altLang="ja-JP" sz="2800" b="1" dirty="0">
                <a:solidFill>
                  <a:schemeClr val="bg1"/>
                </a:solidFill>
                <a:effectLst>
                  <a:glow rad="228600">
                    <a:schemeClr val="tx1"/>
                  </a:glow>
                </a:effectLst>
                <a:latin typeface="Arial" charset="0"/>
                <a:cs typeface="Arial" charset="0"/>
              </a:rPr>
              <a:t>Then I will pour out a spirit of grace and prayer on the family of David and on the people of Jerusalem. </a:t>
            </a:r>
            <a:r>
              <a:rPr lang="en-US" altLang="ja-JP" sz="2800" b="1" dirty="0">
                <a:solidFill>
                  <a:srgbClr val="FFFF00"/>
                </a:solidFill>
                <a:effectLst>
                  <a:glow rad="228600">
                    <a:schemeClr val="tx1"/>
                  </a:glow>
                </a:effectLst>
                <a:latin typeface="Arial" charset="0"/>
                <a:cs typeface="Arial" charset="0"/>
              </a:rPr>
              <a:t>They will look on me whom they have pierced </a:t>
            </a:r>
            <a:r>
              <a:rPr lang="en-US" altLang="ja-JP" sz="2800" b="1" dirty="0">
                <a:solidFill>
                  <a:schemeClr val="bg1"/>
                </a:solidFill>
                <a:effectLst>
                  <a:glow rad="228600">
                    <a:schemeClr val="tx1"/>
                  </a:glow>
                </a:effectLst>
                <a:latin typeface="Arial" charset="0"/>
                <a:cs typeface="Arial" charset="0"/>
              </a:rPr>
              <a:t>and mourn for him as for an only son. They will grieve bitterly for him as for a firstborn son who has died</a:t>
            </a:r>
            <a:r>
              <a:rPr lang="ru-RU" altLang="ja-JP" sz="2800" b="1" dirty="0">
                <a:solidFill>
                  <a:schemeClr val="bg1"/>
                </a:solidFill>
                <a:effectLst>
                  <a:glow rad="228600">
                    <a:schemeClr val="tx1"/>
                  </a:glow>
                </a:effectLst>
                <a:latin typeface="Arial" charset="0"/>
                <a:cs typeface="Arial" charset="0"/>
              </a:rPr>
              <a:t>"</a:t>
            </a:r>
            <a:r>
              <a:rPr lang="en-US" altLang="ja-JP" sz="2800" b="1" dirty="0">
                <a:solidFill>
                  <a:schemeClr val="bg1"/>
                </a:solidFill>
                <a:effectLst>
                  <a:glow rad="228600">
                    <a:schemeClr val="tx1"/>
                  </a:glow>
                </a:effectLst>
                <a:latin typeface="Arial" charset="0"/>
                <a:cs typeface="Arial" charset="0"/>
              </a:rPr>
              <a:t> </a:t>
            </a:r>
            <a:br>
              <a:rPr lang="en-US" altLang="ja-JP" sz="2800" b="1" dirty="0">
                <a:solidFill>
                  <a:schemeClr val="bg1"/>
                </a:solidFill>
                <a:effectLst>
                  <a:glow rad="228600">
                    <a:schemeClr val="tx1"/>
                  </a:glow>
                </a:effectLst>
                <a:latin typeface="Arial" charset="0"/>
                <a:cs typeface="Arial" charset="0"/>
              </a:rPr>
            </a:br>
            <a:r>
              <a:rPr lang="en-US" altLang="ja-JP" sz="2800" b="1" dirty="0">
                <a:solidFill>
                  <a:schemeClr val="bg1"/>
                </a:solidFill>
                <a:effectLst>
                  <a:glow rad="228600">
                    <a:schemeClr val="tx1"/>
                  </a:glow>
                </a:effectLst>
                <a:latin typeface="Arial" charset="0"/>
                <a:cs typeface="Arial" charset="0"/>
              </a:rPr>
              <a:t>(Zech. 12:10 </a:t>
            </a:r>
            <a:r>
              <a:rPr lang="en-US" altLang="ja-JP" b="1" dirty="0">
                <a:solidFill>
                  <a:schemeClr val="bg1"/>
                </a:solidFill>
                <a:effectLst>
                  <a:glow rad="228600">
                    <a:schemeClr val="tx1"/>
                  </a:glow>
                </a:effectLst>
                <a:latin typeface="Arial" charset="0"/>
                <a:cs typeface="Arial" charset="0"/>
              </a:rPr>
              <a:t>NLT</a:t>
            </a:r>
            <a:r>
              <a:rPr lang="en-US" altLang="ja-JP" sz="2800" b="1" dirty="0">
                <a:solidFill>
                  <a:schemeClr val="bg1"/>
                </a:solidFill>
                <a:effectLst>
                  <a:glow rad="228600">
                    <a:schemeClr val="tx1"/>
                  </a:glow>
                </a:effectLst>
                <a:latin typeface="Arial" charset="0"/>
                <a:cs typeface="Arial" charset="0"/>
              </a:rPr>
              <a:t>).</a:t>
            </a:r>
            <a:endParaRPr lang="en-US" sz="2800" b="1" dirty="0">
              <a:solidFill>
                <a:schemeClr val="bg1"/>
              </a:solidFill>
              <a:effectLst>
                <a:glow rad="228600">
                  <a:schemeClr val="tx1"/>
                </a:glow>
              </a:effectLst>
              <a:latin typeface="Arial" charset="0"/>
              <a:cs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They will look on the one they have pierced…</a:t>
            </a:r>
            <a:r>
              <a:rPr lang="ru-RU" altLang="ja-JP" sz="2800" b="1" dirty="0">
                <a:solidFill>
                  <a:srgbClr val="000000"/>
                </a:solidFill>
                <a:effectLst/>
                <a:latin typeface="Arial"/>
                <a:cs typeface="Arial"/>
              </a:rPr>
              <a:t>"</a:t>
            </a:r>
            <a:br>
              <a:rPr lang="en-US" sz="2800" b="1" dirty="0">
                <a:solidFill>
                  <a:srgbClr val="000000"/>
                </a:solidFill>
                <a:effectLst/>
                <a:latin typeface="Arial"/>
                <a:cs typeface="Arial"/>
              </a:rPr>
            </a:br>
            <a:r>
              <a:rPr lang="en-US" sz="2800" b="1" dirty="0">
                <a:solidFill>
                  <a:srgbClr val="000000"/>
                </a:solidFill>
                <a:effectLst/>
                <a:latin typeface="Arial"/>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 Redeemer will come to Zion, to those in Jacob who repent of their sins</a:t>
            </a: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 (Isa.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And so all Israel will be saved</a:t>
            </a:r>
            <a:r>
              <a:rPr lang="ru-RU" altLang="ja-JP"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 (Rom.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The deliverer will come from Zion; he will turn godlessness away from David</a:t>
            </a:r>
            <a:r>
              <a:rPr lang="ru-RU" altLang="ja-JP" sz="2800" b="1" dirty="0">
                <a:solidFill>
                  <a:srgbClr val="000000"/>
                </a:solidFill>
                <a:effectLst/>
                <a:latin typeface="Arial"/>
                <a:cs typeface="Arial"/>
              </a:rPr>
              <a:t>"</a:t>
            </a:r>
            <a:r>
              <a:rPr lang="en-US" sz="2800" b="1" dirty="0">
                <a:solidFill>
                  <a:srgbClr val="000000"/>
                </a:solidFill>
                <a:effectLst/>
                <a:latin typeface="Arial"/>
                <a:cs typeface="Arial"/>
              </a:rPr>
              <a:t> </a:t>
            </a:r>
            <a:br>
              <a:rPr lang="en-US" sz="2800" b="1" dirty="0">
                <a:solidFill>
                  <a:srgbClr val="000000"/>
                </a:solidFill>
                <a:effectLst/>
                <a:latin typeface="Arial"/>
                <a:cs typeface="Arial"/>
              </a:rPr>
            </a:br>
            <a:r>
              <a:rPr lang="en-US" sz="2800" b="1" dirty="0">
                <a:solidFill>
                  <a:srgbClr val="000000"/>
                </a:solidFill>
                <a:effectLst/>
                <a:latin typeface="Arial"/>
                <a:cs typeface="Arial"/>
              </a:rPr>
              <a:t>(Rom. 11:26b)</a:t>
            </a:r>
          </a:p>
        </p:txBody>
      </p:sp>
    </p:spTree>
    <p:extLst>
      <p:ext uri="{BB962C8B-B14F-4D97-AF65-F5344CB8AC3E}">
        <p14:creationId xmlns:p14="http://schemas.microsoft.com/office/powerpoint/2010/main" val="304018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6473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 y="2708920"/>
            <a:ext cx="9139238" cy="2952328"/>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a:effectLst>
                  <a:glow rad="165100">
                    <a:srgbClr val="000000"/>
                  </a:glow>
                </a:effectLst>
                <a:latin typeface="Arial" charset="0"/>
                <a:cs typeface="Geneva"/>
              </a:rPr>
              <a:t>Rev. 1:7 </a:t>
            </a:r>
            <a:r>
              <a:rPr lang="en-US" sz="2800" b="1" dirty="0">
                <a:effectLst>
                  <a:glow rad="165100">
                    <a:srgbClr val="000000"/>
                  </a:glow>
                </a:effectLst>
                <a:latin typeface="Arial" charset="0"/>
                <a:cs typeface="Geneva"/>
              </a:rPr>
              <a:t>NLT</a:t>
            </a:r>
          </a:p>
          <a:p>
            <a:pPr>
              <a:defRPr/>
            </a:pPr>
            <a:r>
              <a:rPr lang="en-US" sz="2800" b="1" dirty="0">
                <a:effectLst>
                  <a:glow rad="165100">
                    <a:srgbClr val="000000"/>
                  </a:glow>
                </a:effectLst>
                <a:latin typeface="Arial" charset="0"/>
                <a:cs typeface="Geneva"/>
              </a:rPr>
              <a:t>cf. Zech. 12:10</a:t>
            </a:r>
            <a:endParaRPr lang="en-US" sz="3200" b="1" dirty="0">
              <a:effectLst>
                <a:glow rad="165100">
                  <a:srgbClr val="000000"/>
                </a:glow>
              </a:effectLst>
              <a:latin typeface="Arial" charset="0"/>
              <a:cs typeface="Geneva"/>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chemeClr val="accent1">
                <a:lumMod val="20000"/>
                <a:lumOff val="80000"/>
              </a:schemeClr>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Church Age</a:t>
            </a: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CC00"/>
              </a:buClr>
              <a:buSzPct val="100000"/>
              <a:buFont typeface="Times New Roman" charset="0"/>
              <a:buNone/>
              <a:defRPr/>
            </a:pPr>
            <a:r>
              <a:rPr lang="en-GB" sz="3600" b="1">
                <a:solidFill>
                  <a:srgbClr val="FFCC00"/>
                </a:solidFill>
                <a:effectLst>
                  <a:outerShdw blurRad="38100" dist="38100" dir="2700000" algn="tl">
                    <a:srgbClr val="000000"/>
                  </a:outerShdw>
                </a:effectLst>
                <a:latin typeface="Arial" charset="0"/>
                <a:cs typeface="Arial" charset="0"/>
              </a:rPr>
              <a:t>Eternal Kingdom</a:t>
            </a: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latin typeface="Arial" charset="0"/>
                <a:cs typeface="Arial" charset="0"/>
              </a:rPr>
              <a:t>Second Coming</a:t>
            </a:r>
          </a:p>
        </p:txBody>
      </p:sp>
      <p:sp>
        <p:nvSpPr>
          <p:cNvPr id="28679" name="Text Box 7"/>
          <p:cNvSpPr txBox="1">
            <a:spLocks noChangeArrowheads="1"/>
          </p:cNvSpPr>
          <p:nvPr/>
        </p:nvSpPr>
        <p:spPr bwMode="auto">
          <a:xfrm>
            <a:off x="1828800" y="2971800"/>
            <a:ext cx="3733800" cy="1763713"/>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Spiritual reign of Christ</a:t>
            </a:r>
          </a:p>
          <a:p>
            <a:pPr algn="ctr"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latin typeface="Arial" charset="0"/>
                <a:cs typeface="Arial" charset="0"/>
              </a:rPr>
              <a:t>Tribulations</a:t>
            </a: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a:solidFill>
                  <a:schemeClr val="accent1">
                    <a:lumMod val="20000"/>
                    <a:lumOff val="80000"/>
                  </a:schemeClr>
                </a:solidFill>
                <a:effectLst>
                  <a:outerShdw blurRad="38100" dist="38100" dir="2700000" algn="tl">
                    <a:srgbClr val="000000"/>
                  </a:outerShdw>
                </a:effectLst>
                <a:latin typeface="Arial" charset="0"/>
                <a:cs typeface="Arial" charset="0"/>
              </a:rPr>
              <a:t>Judgment</a:t>
            </a:r>
          </a:p>
        </p:txBody>
      </p:sp>
      <p:sp>
        <p:nvSpPr>
          <p:cNvPr id="317452" name="Text Box 11"/>
          <p:cNvSpPr txBox="1">
            <a:spLocks noChangeArrowheads="1"/>
          </p:cNvSpPr>
          <p:nvPr/>
        </p:nvSpPr>
        <p:spPr bwMode="auto">
          <a:xfrm>
            <a:off x="8355040" y="95250"/>
            <a:ext cx="695270" cy="463846"/>
          </a:xfrm>
          <a:prstGeom prst="rect">
            <a:avLst/>
          </a:prstGeom>
          <a:noFill/>
          <a:ln w="9525">
            <a:noFill/>
            <a:round/>
            <a:headEnd/>
            <a:tailEnd/>
          </a:ln>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Times New Roman" charset="0"/>
              <a:buNone/>
              <a:defRPr/>
            </a:pPr>
            <a:r>
              <a:rPr lang="en-GB" b="1">
                <a:solidFill>
                  <a:srgbClr val="FFFFFF"/>
                </a:solidFill>
                <a:effectLst>
                  <a:outerShdw blurRad="38100" dist="38100" dir="2700000" algn="tl">
                    <a:srgbClr val="000000"/>
                  </a:outerShdw>
                </a:effectLst>
                <a:latin typeface="Arial" charset="0"/>
                <a:cs typeface="Arial" charset="0"/>
              </a:rPr>
              <a:t>473</a:t>
            </a:r>
          </a:p>
        </p:txBody>
      </p:sp>
      <p:sp>
        <p:nvSpPr>
          <p:cNvPr id="13" name="Title 12"/>
          <p:cNvSpPr>
            <a:spLocks noGrp="1"/>
          </p:cNvSpPr>
          <p:nvPr>
            <p:ph type="title" idx="4294967295"/>
          </p:nvPr>
        </p:nvSpPr>
        <p:spPr>
          <a:xfrm>
            <a:off x="838200" y="304800"/>
            <a:ext cx="7770813" cy="990600"/>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Amillennialism</a:t>
            </a:r>
            <a:r>
              <a:rPr lang="en-US">
                <a:latin typeface="Times New Roman" charset="0"/>
                <a:ea typeface="ＭＳ Ｐゴシック" charset="0"/>
                <a:cs typeface="ＭＳ Ｐゴシック"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en-GB" dirty="0">
                <a:latin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56628" y="95250"/>
            <a:ext cx="695270" cy="463846"/>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a:solidFill>
                  <a:srgbClr val="FFFFFF"/>
                </a:solidFill>
                <a:effectLst>
                  <a:outerShdw blurRad="38100" dist="38100" dir="2700000" algn="tl">
                    <a:srgbClr val="000000"/>
                  </a:outerShdw>
                </a:effectLst>
                <a:cs typeface="Arial" charset="0"/>
              </a:rPr>
              <a:t>473</a:t>
            </a:r>
            <a:endParaRPr lang="en-GB" sz="2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21776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Tribulation</a:t>
            </a:r>
          </a:p>
          <a:p>
            <a:pPr algn="ctr" defTabSz="449263" eaLnBrk="1" hangingPunct="1">
              <a:buClr>
                <a:srgbClr val="000000"/>
              </a:buClr>
              <a:buSzPct val="100000"/>
            </a:pPr>
            <a:r>
              <a:rPr lang="en-GB" b="1">
                <a:solidFill>
                  <a:srgbClr val="000000"/>
                </a:solidFill>
                <a:effectLst/>
                <a:cs typeface="Arial" charset="0"/>
              </a:rPr>
              <a:t>(Zech. 14:1-2)</a:t>
            </a:r>
            <a:endParaRPr lang="en-GB" sz="2800" b="1">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Millennium</a:t>
            </a:r>
          </a:p>
          <a:p>
            <a:pPr algn="ctr" defTabSz="449263" eaLnBrk="1" hangingPunct="1">
              <a:buClr>
                <a:srgbClr val="000000"/>
              </a:buClr>
              <a:buSzPct val="100000"/>
              <a:buFont typeface="Arial" charset="0"/>
              <a:buNone/>
            </a:pPr>
            <a:r>
              <a:rPr lang="en-GB" b="1">
                <a:solidFill>
                  <a:srgbClr val="000000"/>
                </a:solidFill>
                <a:effectLst/>
                <a:cs typeface="Arial" charset="0"/>
              </a:rPr>
              <a:t>(Zech. 14:6-21)</a:t>
            </a:r>
            <a:endParaRPr lang="en-GB" sz="2800" b="1">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effectLst/>
                <a:cs typeface="Arial" charset="0"/>
              </a:rPr>
              <a:t>Rapture</a:t>
            </a:r>
            <a:br>
              <a:rPr lang="en-GB" b="1">
                <a:solidFill>
                  <a:srgbClr val="000000"/>
                </a:solidFill>
                <a:effectLst/>
                <a:cs typeface="Arial" charset="0"/>
              </a:rPr>
            </a:br>
            <a:r>
              <a:rPr lang="en-GB" b="1">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2</a:t>
            </a:r>
            <a:r>
              <a:rPr lang="en-GB" sz="2800" b="1" baseline="30000">
                <a:solidFill>
                  <a:srgbClr val="000000"/>
                </a:solidFill>
                <a:effectLst/>
                <a:cs typeface="Arial" charset="0"/>
              </a:rPr>
              <a:t>nd</a:t>
            </a:r>
            <a:r>
              <a:rPr lang="en-GB" sz="2800" b="1">
                <a:solidFill>
                  <a:srgbClr val="000000"/>
                </a:solidFill>
                <a:effectLst/>
                <a:cs typeface="Arial" charset="0"/>
              </a:rPr>
              <a:t> Advent</a:t>
            </a:r>
          </a:p>
          <a:p>
            <a:pPr algn="ctr" defTabSz="449263" eaLnBrk="1" hangingPunct="1">
              <a:buClr>
                <a:srgbClr val="000000"/>
              </a:buClr>
              <a:buSzPct val="100000"/>
              <a:buFont typeface="Arial" charset="0"/>
              <a:buNone/>
            </a:pPr>
            <a:r>
              <a:rPr lang="en-GB" b="1">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&amp; Magog </a:t>
            </a:r>
            <a:br>
              <a:rPr lang="en-GB" sz="2800" b="1">
                <a:solidFill>
                  <a:srgbClr val="000000"/>
                </a:solidFill>
                <a:effectLst/>
                <a:cs typeface="Arial" charset="0"/>
              </a:rPr>
            </a:br>
            <a:r>
              <a:rPr lang="en-GB" sz="2800" b="1">
                <a:solidFill>
                  <a:srgbClr val="000000"/>
                </a:solidFill>
                <a:effectLst/>
                <a:cs typeface="Arial" charset="0"/>
              </a:rPr>
              <a:t>(Armageddon)</a:t>
            </a:r>
            <a:br>
              <a:rPr lang="en-GB" sz="2800" b="1">
                <a:solidFill>
                  <a:srgbClr val="000000"/>
                </a:solidFill>
                <a:effectLst/>
                <a:cs typeface="Arial" charset="0"/>
              </a:rPr>
            </a:br>
            <a:r>
              <a:rPr lang="en-GB" b="1">
                <a:solidFill>
                  <a:srgbClr val="000000"/>
                </a:solidFill>
                <a:effectLst/>
                <a:cs typeface="Arial" charset="0"/>
              </a:rPr>
              <a:t>(Ezek. 38–39)</a:t>
            </a:r>
            <a:endParaRPr lang="en-GB" sz="2800" b="1">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and Magog </a:t>
            </a:r>
            <a:br>
              <a:rPr lang="en-GB" sz="2800" b="1">
                <a:solidFill>
                  <a:srgbClr val="000000"/>
                </a:solidFill>
                <a:effectLst/>
                <a:cs typeface="Arial" charset="0"/>
              </a:rPr>
            </a:br>
            <a:r>
              <a:rPr lang="en-GB" sz="2800" b="1">
                <a:solidFill>
                  <a:srgbClr val="000000"/>
                </a:solidFill>
                <a:effectLst/>
                <a:cs typeface="Arial" charset="0"/>
              </a:rPr>
              <a:t>Revisited</a:t>
            </a:r>
          </a:p>
          <a:p>
            <a:pPr algn="ctr" defTabSz="449263" eaLnBrk="1" hangingPunct="1">
              <a:buClr>
                <a:srgbClr val="000000"/>
              </a:buClr>
              <a:buSzPct val="100000"/>
              <a:buFont typeface="Arial" charset="0"/>
              <a:buNone/>
            </a:pPr>
            <a:r>
              <a:rPr lang="en-GB" b="1">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Great</a:t>
            </a:r>
          </a:p>
          <a:p>
            <a:pPr algn="ctr" defTabSz="449263" eaLnBrk="1" hangingPunct="1">
              <a:buClr>
                <a:srgbClr val="000000"/>
              </a:buClr>
              <a:buSzPct val="100000"/>
              <a:buFont typeface="Arial" charset="0"/>
              <a:buNone/>
            </a:pPr>
            <a:r>
              <a:rPr lang="en-GB" sz="2800" b="1">
                <a:solidFill>
                  <a:srgbClr val="000000"/>
                </a:solidFill>
                <a:effectLst/>
                <a:cs typeface="Arial" charset="0"/>
              </a:rPr>
              <a:t>White</a:t>
            </a:r>
          </a:p>
          <a:p>
            <a:pPr algn="ctr" defTabSz="449263" eaLnBrk="1" hangingPunct="1">
              <a:buClr>
                <a:srgbClr val="000000"/>
              </a:buClr>
              <a:buSzPct val="100000"/>
              <a:buFont typeface="Arial" charset="0"/>
              <a:buNone/>
            </a:pPr>
            <a:r>
              <a:rPr lang="en-GB" sz="2800" b="1">
                <a:solidFill>
                  <a:srgbClr val="000000"/>
                </a:solidFill>
                <a:effectLst/>
                <a:cs typeface="Arial" charset="0"/>
              </a:rPr>
              <a:t>Throne</a:t>
            </a:r>
          </a:p>
          <a:p>
            <a:pPr algn="ctr" defTabSz="449263" eaLnBrk="1" hangingPunct="1">
              <a:buClr>
                <a:srgbClr val="000000"/>
              </a:buClr>
              <a:buSzPct val="100000"/>
              <a:buFont typeface="Arial" charset="0"/>
              <a:buNone/>
            </a:pPr>
            <a:r>
              <a:rPr lang="en-GB" b="1">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cs typeface="Arial" charset="0"/>
              </a:rPr>
              <a:t>Day of the L</a:t>
            </a:r>
            <a:r>
              <a:rPr lang="en-GB" b="1">
                <a:solidFill>
                  <a:srgbClr val="FFFFFF"/>
                </a:solidFill>
                <a:cs typeface="Arial" charset="0"/>
              </a:rPr>
              <a:t>ORD</a:t>
            </a:r>
          </a:p>
        </p:txBody>
      </p:sp>
    </p:spTree>
    <p:extLst>
      <p:ext uri="{BB962C8B-B14F-4D97-AF65-F5344CB8AC3E}">
        <p14:creationId xmlns:p14="http://schemas.microsoft.com/office/powerpoint/2010/main" val="31828237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13</a:t>
            </a:r>
          </a:p>
        </p:txBody>
      </p:sp>
    </p:spTree>
    <p:extLst>
      <p:ext uri="{BB962C8B-B14F-4D97-AF65-F5344CB8AC3E}">
        <p14:creationId xmlns:p14="http://schemas.microsoft.com/office/powerpoint/2010/main" val="13342704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a fountain will be opened for the dynasty of David and for the people of Jerusalem, a fountain to cleanse them from all their sins and impurity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13:1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on that day,</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erase idol worship throughout the land, so that even the names of the idols will be forgotten. I will remove from the land both the false prophets and the spirit of impurity that came with them</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13:2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29469"/>
            <a:ext cx="4499992"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Awake, O sword, against my shepherd, the man who is my partner,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Strike down the shepherd, and the sheep will be scattered, and I will turn against the lambs. </a:t>
            </a:r>
            <a:r>
              <a:rPr lang="en-US" sz="2800" b="1" baseline="30000" dirty="0">
                <a:effectLst>
                  <a:glow rad="127000">
                    <a:schemeClr val="tx1"/>
                  </a:glow>
                </a:effectLst>
                <a:latin typeface="Arial" charset="0"/>
                <a:ea typeface="ＭＳ Ｐゴシック" charset="0"/>
                <a:cs typeface="ＭＳ Ｐゴシック" charset="0"/>
              </a:rPr>
              <a:t>8</a:t>
            </a:r>
            <a:r>
              <a:rPr lang="en-US" sz="2800" b="1" dirty="0">
                <a:effectLst>
                  <a:glow rad="127000">
                    <a:schemeClr val="tx1"/>
                  </a:glow>
                </a:effectLst>
                <a:latin typeface="Arial" charset="0"/>
                <a:ea typeface="ＭＳ Ｐゴシック" charset="0"/>
                <a:cs typeface="ＭＳ Ｐゴシック" charset="0"/>
              </a:rPr>
              <a:t>Two-thirds of the people in the land will be cut off and die,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one-third will be left in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13:7-8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056462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bring that group through the fire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make them pure.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refine them like silver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purify them like gold.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call on my name,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answer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my people,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they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our God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13:9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824703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14</a:t>
            </a:r>
          </a:p>
        </p:txBody>
      </p:sp>
    </p:spTree>
    <p:extLst>
      <p:ext uri="{BB962C8B-B14F-4D97-AF65-F5344CB8AC3E}">
        <p14:creationId xmlns:p14="http://schemas.microsoft.com/office/powerpoint/2010/main" val="323971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while serving Jesus is real.</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Zechariah</a:t>
            </a: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the struggle is real</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ＭＳ Ｐゴシック" charset="0"/>
                <a:cs typeface="Arial"/>
              </a:rPr>
              <a:t>DISCOURAGEMENT</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598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Jews</a:t>
            </a: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en-US" sz="2800" dirty="0">
                <a:solidFill>
                  <a:schemeClr val="tx1"/>
                </a:solidFill>
                <a:effectLst/>
              </a:rPr>
              <a:t>Jerusalem Population (2002)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East = Arabs</a:t>
            </a:r>
          </a:p>
        </p:txBody>
      </p:sp>
    </p:spTree>
    <p:extLst>
      <p:ext uri="{BB962C8B-B14F-4D97-AF65-F5344CB8AC3E}">
        <p14:creationId xmlns:p14="http://schemas.microsoft.com/office/powerpoint/2010/main" val="2174839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Plundering</a:t>
            </a: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Watch, for the day of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is coming when your possessions will be plundered right in front of you!</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38566821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501008"/>
            <a:ext cx="9144000" cy="208823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I will gather all the nations to fight against Jerusalem. The city will be taken, the houses looted, and the women raped. Half the population will be taken into captivity, and the rest will be left among the ruins of the city</a:t>
            </a:r>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 (Zech. 14:2 </a:t>
            </a:r>
            <a:r>
              <a:rPr lang="en-US" altLang="ja-JP" sz="2000" b="1" dirty="0">
                <a:solidFill>
                  <a:schemeClr val="bg1"/>
                </a:solidFill>
                <a:effectLst/>
                <a:latin typeface="Arial" charset="0"/>
                <a:cs typeface="Arial" charset="0"/>
              </a:rPr>
              <a:t>NLT</a:t>
            </a:r>
            <a:r>
              <a:rPr lang="en-US" altLang="ja-JP" b="1" dirty="0">
                <a:solidFill>
                  <a:schemeClr val="bg1"/>
                </a:solidFill>
                <a:effectLst/>
                <a:latin typeface="Arial" charset="0"/>
                <a:cs typeface="Arial" charset="0"/>
              </a:rPr>
              <a:t>).</a:t>
            </a:r>
            <a:endParaRPr lang="en-US" b="1" dirty="0">
              <a:solidFill>
                <a:schemeClr val="bg1"/>
              </a:solidFill>
              <a:effectLst/>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872479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Tribulation</a:t>
            </a:r>
          </a:p>
          <a:p>
            <a:pPr algn="ctr" defTabSz="449263" eaLnBrk="1" hangingPunct="1">
              <a:buClr>
                <a:srgbClr val="000000"/>
              </a:buClr>
              <a:buSzPct val="100000"/>
            </a:pPr>
            <a:r>
              <a:rPr lang="en-GB" b="1">
                <a:solidFill>
                  <a:srgbClr val="000000"/>
                </a:solidFill>
                <a:effectLst/>
                <a:cs typeface="Arial" charset="0"/>
              </a:rPr>
              <a:t>(Zech. 14:1-2)</a:t>
            </a:r>
            <a:endParaRPr lang="en-GB" sz="2800" b="1">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Millennium</a:t>
            </a:r>
          </a:p>
          <a:p>
            <a:pPr algn="ctr" defTabSz="449263" eaLnBrk="1" hangingPunct="1">
              <a:buClr>
                <a:srgbClr val="000000"/>
              </a:buClr>
              <a:buSzPct val="100000"/>
              <a:buFont typeface="Arial" charset="0"/>
              <a:buNone/>
            </a:pPr>
            <a:r>
              <a:rPr lang="en-GB" b="1">
                <a:solidFill>
                  <a:srgbClr val="000000"/>
                </a:solidFill>
                <a:effectLst/>
                <a:cs typeface="Arial" charset="0"/>
              </a:rPr>
              <a:t>(Zech. 14:6-21)</a:t>
            </a:r>
            <a:endParaRPr lang="en-GB" sz="2800" b="1">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effectLst/>
                <a:cs typeface="Arial" charset="0"/>
              </a:rPr>
              <a:t>Rapture</a:t>
            </a:r>
            <a:br>
              <a:rPr lang="en-GB" b="1">
                <a:solidFill>
                  <a:srgbClr val="000000"/>
                </a:solidFill>
                <a:effectLst/>
                <a:cs typeface="Arial" charset="0"/>
              </a:rPr>
            </a:br>
            <a:r>
              <a:rPr lang="en-GB" b="1">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2</a:t>
            </a:r>
            <a:r>
              <a:rPr lang="en-GB" sz="2800" b="1" baseline="30000">
                <a:solidFill>
                  <a:srgbClr val="000000"/>
                </a:solidFill>
                <a:effectLst/>
                <a:cs typeface="Arial" charset="0"/>
              </a:rPr>
              <a:t>nd</a:t>
            </a:r>
            <a:r>
              <a:rPr lang="en-GB" sz="2800" b="1">
                <a:solidFill>
                  <a:srgbClr val="000000"/>
                </a:solidFill>
                <a:effectLst/>
                <a:cs typeface="Arial" charset="0"/>
              </a:rPr>
              <a:t> Advent</a:t>
            </a:r>
          </a:p>
          <a:p>
            <a:pPr algn="ctr" defTabSz="449263" eaLnBrk="1" hangingPunct="1">
              <a:buClr>
                <a:srgbClr val="000000"/>
              </a:buClr>
              <a:buSzPct val="100000"/>
              <a:buFont typeface="Arial" charset="0"/>
              <a:buNone/>
            </a:pPr>
            <a:r>
              <a:rPr lang="en-GB" b="1">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&amp; Magog </a:t>
            </a:r>
            <a:br>
              <a:rPr lang="en-GB" sz="2800" b="1">
                <a:solidFill>
                  <a:srgbClr val="000000"/>
                </a:solidFill>
                <a:effectLst/>
                <a:cs typeface="Arial" charset="0"/>
              </a:rPr>
            </a:br>
            <a:r>
              <a:rPr lang="en-GB" sz="2800" b="1">
                <a:solidFill>
                  <a:srgbClr val="000000"/>
                </a:solidFill>
                <a:effectLst/>
                <a:cs typeface="Arial" charset="0"/>
              </a:rPr>
              <a:t>(Armageddon)</a:t>
            </a:r>
            <a:br>
              <a:rPr lang="en-GB" sz="2800" b="1">
                <a:solidFill>
                  <a:srgbClr val="000000"/>
                </a:solidFill>
                <a:effectLst/>
                <a:cs typeface="Arial" charset="0"/>
              </a:rPr>
            </a:br>
            <a:r>
              <a:rPr lang="en-GB" b="1">
                <a:solidFill>
                  <a:srgbClr val="000000"/>
                </a:solidFill>
                <a:effectLst/>
                <a:cs typeface="Arial" charset="0"/>
              </a:rPr>
              <a:t>(Ezek. 38–39)</a:t>
            </a:r>
            <a:endParaRPr lang="en-GB" sz="2800" b="1">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and Magog </a:t>
            </a:r>
            <a:br>
              <a:rPr lang="en-GB" sz="2800" b="1">
                <a:solidFill>
                  <a:srgbClr val="000000"/>
                </a:solidFill>
                <a:effectLst/>
                <a:cs typeface="Arial" charset="0"/>
              </a:rPr>
            </a:br>
            <a:r>
              <a:rPr lang="en-GB" sz="2800" b="1">
                <a:solidFill>
                  <a:srgbClr val="000000"/>
                </a:solidFill>
                <a:effectLst/>
                <a:cs typeface="Arial" charset="0"/>
              </a:rPr>
              <a:t>Revisited</a:t>
            </a:r>
          </a:p>
          <a:p>
            <a:pPr algn="ctr" defTabSz="449263" eaLnBrk="1" hangingPunct="1">
              <a:buClr>
                <a:srgbClr val="000000"/>
              </a:buClr>
              <a:buSzPct val="100000"/>
              <a:buFont typeface="Arial" charset="0"/>
              <a:buNone/>
            </a:pPr>
            <a:r>
              <a:rPr lang="en-GB" b="1">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Great</a:t>
            </a:r>
          </a:p>
          <a:p>
            <a:pPr algn="ctr" defTabSz="449263" eaLnBrk="1" hangingPunct="1">
              <a:buClr>
                <a:srgbClr val="000000"/>
              </a:buClr>
              <a:buSzPct val="100000"/>
              <a:buFont typeface="Arial" charset="0"/>
              <a:buNone/>
            </a:pPr>
            <a:r>
              <a:rPr lang="en-GB" sz="2800" b="1">
                <a:solidFill>
                  <a:srgbClr val="000000"/>
                </a:solidFill>
                <a:effectLst/>
                <a:cs typeface="Arial" charset="0"/>
              </a:rPr>
              <a:t>White</a:t>
            </a:r>
          </a:p>
          <a:p>
            <a:pPr algn="ctr" defTabSz="449263" eaLnBrk="1" hangingPunct="1">
              <a:buClr>
                <a:srgbClr val="000000"/>
              </a:buClr>
              <a:buSzPct val="100000"/>
              <a:buFont typeface="Arial" charset="0"/>
              <a:buNone/>
            </a:pPr>
            <a:r>
              <a:rPr lang="en-GB" sz="2800" b="1">
                <a:solidFill>
                  <a:srgbClr val="000000"/>
                </a:solidFill>
                <a:effectLst/>
                <a:cs typeface="Arial" charset="0"/>
              </a:rPr>
              <a:t>Throne</a:t>
            </a:r>
          </a:p>
          <a:p>
            <a:pPr algn="ctr" defTabSz="449263" eaLnBrk="1" hangingPunct="1">
              <a:buClr>
                <a:srgbClr val="000000"/>
              </a:buClr>
              <a:buSzPct val="100000"/>
              <a:buFont typeface="Arial" charset="0"/>
              <a:buNone/>
            </a:pPr>
            <a:r>
              <a:rPr lang="en-GB" b="1">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cs typeface="Arial" charset="0"/>
              </a:rPr>
              <a:t>Day of the L</a:t>
            </a:r>
            <a:r>
              <a:rPr lang="en-GB" b="1">
                <a:solidFill>
                  <a:srgbClr val="FFFFFF"/>
                </a:solidFill>
                <a:cs typeface="Arial" charset="0"/>
              </a:rPr>
              <a:t>ORD</a:t>
            </a:r>
          </a:p>
        </p:txBody>
      </p:sp>
    </p:spTree>
    <p:extLst>
      <p:ext uri="{BB962C8B-B14F-4D97-AF65-F5344CB8AC3E}">
        <p14:creationId xmlns:p14="http://schemas.microsoft.com/office/powerpoint/2010/main" val="196239688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dirty="0">
                <a:solidFill>
                  <a:srgbClr val="FFFFFF"/>
                </a:solidFill>
                <a:latin typeface="Arial" charset="0"/>
                <a:ea typeface="ＭＳ Ｐゴシック" charset="0"/>
                <a:cs typeface="Arial" charset="0"/>
              </a:rPr>
              <a:t>Christ</a:t>
            </a:r>
            <a:r>
              <a:rPr lang="mr-IN" sz="3600" b="1" dirty="0">
                <a:solidFill>
                  <a:srgbClr val="FFFFFF"/>
                </a:solidFill>
                <a:latin typeface="Arial" charset="0"/>
                <a:ea typeface="ＭＳ Ｐゴシック" charset="0"/>
                <a:cs typeface="Arial" charset="0"/>
              </a:rPr>
              <a:t>'</a:t>
            </a:r>
            <a:r>
              <a:rPr lang="en-US" sz="3600" b="1" dirty="0">
                <a:solidFill>
                  <a:srgbClr val="FFFFFF"/>
                </a:solidFill>
                <a:latin typeface="Arial" charset="0"/>
                <a:ea typeface="ＭＳ Ｐゴシック" charset="0"/>
                <a:cs typeface="Arial" charset="0"/>
              </a:rPr>
              <a:t>s Return</a:t>
            </a: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Then the L</a:t>
            </a:r>
            <a:r>
              <a:rPr lang="en-US" b="1" dirty="0">
                <a:solidFill>
                  <a:schemeClr val="bg1"/>
                </a:solidFill>
                <a:effectLst>
                  <a:glow rad="254000">
                    <a:schemeClr val="tx1">
                      <a:alpha val="89000"/>
                    </a:schemeClr>
                  </a:glow>
                </a:effectLst>
                <a:latin typeface="Arial" charset="0"/>
                <a:cs typeface="Arial" charset="0"/>
              </a:rPr>
              <a:t>ORD</a:t>
            </a:r>
            <a:r>
              <a:rPr lang="en-US" sz="2800" b="1" dirty="0">
                <a:solidFill>
                  <a:schemeClr val="bg1"/>
                </a:solidFill>
                <a:effectLst>
                  <a:glow rad="254000">
                    <a:schemeClr val="tx1">
                      <a:alpha val="89000"/>
                    </a:schemeClr>
                  </a:glow>
                </a:effectLst>
                <a:latin typeface="Arial" charset="0"/>
                <a:cs typeface="Arial" charset="0"/>
              </a:rPr>
              <a:t> will go out to fight against those nations, as he has fought in times past</a:t>
            </a: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a:t>
            </a:r>
          </a:p>
          <a:p>
            <a:pPr eaLnBrk="1" hangingPunct="1">
              <a:defRPr/>
            </a:pPr>
            <a:endParaRPr lang="en-US" sz="2800" b="1" dirty="0">
              <a:solidFill>
                <a:schemeClr val="bg1"/>
              </a:solidFill>
              <a:effectLst>
                <a:glow rad="254000">
                  <a:schemeClr val="tx1">
                    <a:alpha val="89000"/>
                  </a:schemeClr>
                </a:glow>
              </a:effectLst>
              <a:latin typeface="Arial" charset="0"/>
              <a:cs typeface="Arial" charset="0"/>
            </a:endParaRPr>
          </a:p>
          <a:p>
            <a:pPr algn="r" eaLnBrk="1" hangingPunct="1">
              <a:defRPr/>
            </a:pPr>
            <a:r>
              <a:rPr lang="en-US" sz="2800" b="1" dirty="0">
                <a:solidFill>
                  <a:schemeClr val="bg1"/>
                </a:solidFill>
                <a:effectLst>
                  <a:glow rad="254000">
                    <a:schemeClr val="tx1">
                      <a:alpha val="89000"/>
                    </a:schemeClr>
                  </a:glow>
                </a:effectLst>
                <a:latin typeface="Arial" charset="0"/>
                <a:cs typeface="Arial" charset="0"/>
              </a:rPr>
              <a:t>(Zech. 14:3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1582062061"/>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chemeClr val="bg1"/>
                </a:solidFill>
                <a:effectLst/>
                <a:latin typeface="Arial" charset="0"/>
                <a:cs typeface="Arial" charset="0"/>
              </a:rPr>
              <a:t>"</a:t>
            </a:r>
            <a:r>
              <a:rPr lang="en-US" altLang="ja-JP" sz="2800" b="1" dirty="0">
                <a:solidFill>
                  <a:schemeClr val="bg1"/>
                </a:solidFill>
                <a:effectLst/>
                <a:latin typeface="Arial" charset="0"/>
                <a:cs typeface="Arial" charset="0"/>
              </a:rPr>
              <a:t>On that day, his feet will stand on the Mount of Olives east of Jerusalem</a:t>
            </a:r>
            <a:r>
              <a:rPr lang="ru-RU" altLang="ja-JP" sz="2800" b="1" dirty="0">
                <a:solidFill>
                  <a:schemeClr val="bg1"/>
                </a:solidFill>
                <a:effectLst/>
                <a:latin typeface="Arial" charset="0"/>
                <a:cs typeface="Arial" charset="0"/>
              </a:rPr>
              <a:t>"</a:t>
            </a:r>
            <a:r>
              <a:rPr lang="en-US" altLang="ja-JP" sz="2800" b="1" dirty="0">
                <a:solidFill>
                  <a:schemeClr val="bg1"/>
                </a:solidFill>
                <a:effectLst/>
                <a:latin typeface="Arial" charset="0"/>
                <a:cs typeface="Arial" charset="0"/>
              </a:rPr>
              <a:t> </a:t>
            </a:r>
            <a:br>
              <a:rPr lang="en-US" altLang="ja-JP" sz="2800" b="1" dirty="0">
                <a:solidFill>
                  <a:schemeClr val="bg1"/>
                </a:solidFill>
                <a:effectLst/>
                <a:latin typeface="Arial" charset="0"/>
                <a:cs typeface="Arial" charset="0"/>
              </a:rPr>
            </a:br>
            <a:r>
              <a:rPr lang="en-US" altLang="ja-JP" sz="2800" b="1" dirty="0">
                <a:solidFill>
                  <a:schemeClr val="bg1"/>
                </a:solidFill>
                <a:effectLst/>
                <a:latin typeface="Arial" charset="0"/>
                <a:cs typeface="Arial" charset="0"/>
              </a:rPr>
              <a:t>(Zech. 14:4).</a:t>
            </a:r>
            <a:endParaRPr lang="en-US" sz="2800" b="1" dirty="0">
              <a:solidFill>
                <a:schemeClr val="bg1"/>
              </a:solidFill>
              <a:effectLst/>
              <a:latin typeface="Arial" charset="0"/>
              <a:cs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effectLst/>
                <a:latin typeface="Arial" charset="0"/>
                <a:cs typeface="Arial" charset="0"/>
              </a:rPr>
              <a:t>656</a:t>
            </a:r>
            <a:endParaRPr lang="en-US">
              <a:solidFill>
                <a:srgbClr val="000066"/>
              </a:solidFill>
              <a:effectLst/>
              <a:latin typeface="Arial"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a:latin typeface="Arial" charset="0"/>
                <a:ea typeface="ＭＳ Ｐゴシック" charset="0"/>
                <a:cs typeface="ＭＳ Ｐゴシック" charset="0"/>
              </a:rPr>
              <a:t>The Spirit Leaves &amp; Returns</a:t>
            </a: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his feet will stand on the Mount of Olives east of Jerusalem…</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14:4a).</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Mount of Olives will split apart, making a wide valley running from east to west. Half the mountain will move toward the north and half toward the south</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14:4b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You will flee through this valley, for it will reach across to </a:t>
            </a:r>
            <a:r>
              <a:rPr lang="en-US" altLang="ja-JP" sz="2800" b="1" dirty="0" err="1">
                <a:solidFill>
                  <a:srgbClr val="FFFFFF"/>
                </a:solidFill>
                <a:effectLst>
                  <a:glow rad="152400">
                    <a:srgbClr val="000000"/>
                  </a:glow>
                </a:effectLst>
                <a:latin typeface="Arial" charset="0"/>
                <a:cs typeface="Arial" charset="0"/>
              </a:rPr>
              <a:t>Azal</a:t>
            </a:r>
            <a:r>
              <a:rPr lang="en-US" altLang="ja-JP" sz="2800" b="1" dirty="0">
                <a:solidFill>
                  <a:srgbClr val="FFFFFF"/>
                </a:solidFill>
                <a:effectLst>
                  <a:glow rad="152400">
                    <a:srgbClr val="000000"/>
                  </a:glow>
                </a:effectLst>
                <a:latin typeface="Arial" charset="0"/>
                <a:cs typeface="Arial" charset="0"/>
              </a:rPr>
              <a:t>. Yes, you will flee as you did from the earthquake in the days of King </a:t>
            </a:r>
            <a:r>
              <a:rPr lang="en-US" altLang="ja-JP" sz="2800" b="1" dirty="0" err="1">
                <a:solidFill>
                  <a:srgbClr val="FFFFFF"/>
                </a:solidFill>
                <a:effectLst>
                  <a:glow rad="152400">
                    <a:srgbClr val="000000"/>
                  </a:glow>
                </a:effectLst>
                <a:latin typeface="Arial" charset="0"/>
                <a:cs typeface="Arial" charset="0"/>
              </a:rPr>
              <a:t>Uzziah</a:t>
            </a:r>
            <a:r>
              <a:rPr lang="en-US" altLang="ja-JP" sz="2800" b="1" dirty="0">
                <a:solidFill>
                  <a:srgbClr val="FFFFFF"/>
                </a:solidFill>
                <a:effectLst>
                  <a:glow rad="152400">
                    <a:srgbClr val="000000"/>
                  </a:glow>
                </a:effectLst>
                <a:latin typeface="Arial" charset="0"/>
                <a:cs typeface="Arial" charset="0"/>
              </a:rPr>
              <a:t> of Judah. Then the L</a:t>
            </a:r>
            <a:r>
              <a:rPr lang="en-US" altLang="ja-JP" b="1" dirty="0">
                <a:solidFill>
                  <a:srgbClr val="FFFFFF"/>
                </a:solidFill>
                <a:effectLst>
                  <a:glow rad="152400">
                    <a:srgbClr val="000000"/>
                  </a:glow>
                </a:effectLst>
                <a:latin typeface="Arial" charset="0"/>
                <a:cs typeface="Arial" charset="0"/>
              </a:rPr>
              <a:t>ORD</a:t>
            </a:r>
            <a:r>
              <a:rPr lang="en-US" altLang="ja-JP" sz="2800" b="1" dirty="0">
                <a:solidFill>
                  <a:srgbClr val="FFFFFF"/>
                </a:solidFill>
                <a:effectLst>
                  <a:glow rad="152400">
                    <a:srgbClr val="000000"/>
                  </a:glow>
                </a:effectLst>
                <a:latin typeface="Arial" charset="0"/>
                <a:cs typeface="Arial" charset="0"/>
              </a:rPr>
              <a:t> my God will come, and all his holy ones with him</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(Zech. 14:5 </a:t>
            </a:r>
            <a:r>
              <a:rPr lang="en-US" altLang="ja-JP" b="1" dirty="0">
                <a:solidFill>
                  <a:srgbClr val="FFFFFF"/>
                </a:solidFill>
                <a:effectLst>
                  <a:glow rad="152400">
                    <a:srgbClr val="000000"/>
                  </a:glow>
                </a:effectLst>
                <a:latin typeface="Arial" charset="0"/>
                <a:cs typeface="Arial" charset="0"/>
              </a:rPr>
              <a:t>NLT</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for Christ?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3798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the sources of light will no longer shine,  </a:t>
            </a:r>
            <a:r>
              <a:rPr lang="en-US" altLang="ja-JP" sz="2800" b="1" baseline="30000" dirty="0">
                <a:solidFill>
                  <a:schemeClr val="bg1"/>
                </a:solidFill>
                <a:effectLst>
                  <a:glow rad="152400">
                    <a:schemeClr val="tx1"/>
                  </a:glow>
                </a:effectLst>
                <a:latin typeface="Arial" charset="0"/>
                <a:cs typeface="Arial" charset="0"/>
              </a:rPr>
              <a:t>7</a:t>
            </a:r>
            <a:r>
              <a:rPr lang="en-US" altLang="ja-JP" sz="2800" b="1" dirty="0">
                <a:solidFill>
                  <a:schemeClr val="bg1"/>
                </a:solidFill>
                <a:effectLst>
                  <a:glow rad="152400">
                    <a:schemeClr val="tx1"/>
                  </a:glow>
                </a:effectLst>
                <a:latin typeface="Arial" charset="0"/>
                <a:cs typeface="Arial" charset="0"/>
              </a:rPr>
              <a:t>yet there will be continuous day! Only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knows how this could happen. There will be no normal day and night, for at evening time it will still be light</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(Zech. 14:6-7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en-US" sz="3600" b="1" dirty="0">
                <a:solidFill>
                  <a:srgbClr val="FFFFFF"/>
                </a:solidFill>
                <a:effectLst>
                  <a:glow rad="228600">
                    <a:schemeClr val="tx1"/>
                  </a:glow>
                </a:effectLst>
                <a:latin typeface="Arial" charset="0"/>
                <a:ea typeface="ＭＳ Ｐゴシック" charset="0"/>
                <a:cs typeface="Arial" charset="0"/>
              </a:rPr>
              <a:t>Living Water!</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On that day life-giving waters will flow out from Jerusalem, half toward the Dead Sea and half toward the Mediterranean, flowing continuously in both summer and winter</a:t>
            </a:r>
            <a:r>
              <a:rPr lang="ru-RU"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(Zech. 14:8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be king over all the earth.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On that day there will be one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his name alone will be worshiped</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14:9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1792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effectLst/>
              <a:latin typeface="Arial"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p>
        </p:txBody>
      </p:sp>
      <p:sp>
        <p:nvSpPr>
          <p:cNvPr id="1792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effectLst/>
              <a:latin typeface="Arial"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3600" b="1">
                <a:solidFill>
                  <a:srgbClr val="FFFFFF"/>
                </a:solidFill>
                <a:effectLst/>
                <a:latin typeface="Arial" charset="0"/>
                <a:ea typeface="ＭＳ Ｐゴシック" charset="-128"/>
                <a:cs typeface="ＭＳ Ｐゴシック" charset="-128"/>
              </a:rPr>
              <a:t>Mount of Olives</a:t>
            </a: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sz="3200" b="1">
                <a:latin typeface="Helvetica" charset="0"/>
                <a:ea typeface="Osaka" charset="0"/>
                <a:cs typeface="Osaka" charset="0"/>
              </a:rPr>
              <a:t>Jerusalem Repopulated</a:t>
            </a:r>
            <a:endParaRPr lang="en-US" sz="3200">
              <a:latin typeface="Helvetica" charset="0"/>
              <a:ea typeface="Osaka" charset="0"/>
              <a:cs typeface="Osaka"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100</a:t>
            </a:r>
          </a:p>
        </p:txBody>
      </p:sp>
      <p:sp>
        <p:nvSpPr>
          <p:cNvPr id="76811" name="Text Box 11"/>
          <p:cNvSpPr txBox="1">
            <a:spLocks noChangeArrowheads="1"/>
          </p:cNvSpPr>
          <p:nvPr/>
        </p:nvSpPr>
        <p:spPr bwMode="auto">
          <a:xfrm>
            <a:off x="3962400" y="1600200"/>
            <a:ext cx="1066800" cy="52387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dirty="0">
                <a:solidFill>
                  <a:srgbClr val="FFFF00"/>
                </a:solidFill>
                <a:effectLst/>
                <a:latin typeface="Arial" charset="0"/>
                <a:ea typeface="ＭＳ Ｐゴシック" charset="-128"/>
                <a:cs typeface="ＭＳ Ｐゴシック" charset="-128"/>
              </a:rPr>
              <a:t>Tower of </a:t>
            </a:r>
            <a:r>
              <a:rPr lang="en-US" sz="1400" b="1" dirty="0" err="1">
                <a:solidFill>
                  <a:srgbClr val="FFFF00"/>
                </a:solidFill>
                <a:effectLst/>
                <a:latin typeface="Arial" charset="0"/>
                <a:ea typeface="ＭＳ Ｐゴシック" charset="-128"/>
                <a:cs typeface="ＭＳ Ｐゴシック" charset="-128"/>
              </a:rPr>
              <a:t>Hananel</a:t>
            </a:r>
            <a:endParaRPr lang="en-US" sz="1400" b="1" dirty="0">
              <a:solidFill>
                <a:srgbClr val="FFFF00"/>
              </a:solidFill>
              <a:effectLst/>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Inspection Gate</a:t>
            </a:r>
          </a:p>
        </p:txBody>
      </p:sp>
      <p:sp>
        <p:nvSpPr>
          <p:cNvPr id="76827" name="Text Box 27"/>
          <p:cNvSpPr txBox="1">
            <a:spLocks noChangeArrowheads="1"/>
          </p:cNvSpPr>
          <p:nvPr/>
        </p:nvSpPr>
        <p:spPr bwMode="auto">
          <a:xfrm>
            <a:off x="8305800" y="0"/>
            <a:ext cx="838200"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b="1" dirty="0">
                <a:solidFill>
                  <a:srgbClr val="FFFFFF"/>
                </a:solidFill>
                <a:effectLst/>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248400"/>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baseline="30000" dirty="0">
                <a:effectLst>
                  <a:outerShdw blurRad="38100" dist="38100" dir="2700000" algn="tl">
                    <a:srgbClr val="000000"/>
                  </a:outerShdw>
                </a:effectLst>
                <a:latin typeface="Arial" charset="0"/>
                <a:ea typeface="Osaka" charset="0"/>
                <a:cs typeface="Arial" charset="0"/>
              </a:rPr>
              <a:t>10 </a:t>
            </a:r>
            <a:r>
              <a:rPr lang="en-US" sz="2000" b="1" dirty="0">
                <a:effectLst>
                  <a:outerShdw blurRad="38100" dist="38100" dir="2700000" algn="tl">
                    <a:srgbClr val="000000"/>
                  </a:outerShdw>
                </a:effectLst>
                <a:latin typeface="Arial" charset="0"/>
                <a:ea typeface="Osaka" charset="0"/>
                <a:cs typeface="Arial" charset="0"/>
              </a:rPr>
              <a:t>All the land from </a:t>
            </a:r>
            <a:r>
              <a:rPr lang="en-US" sz="2000" b="1" dirty="0" err="1">
                <a:effectLst>
                  <a:outerShdw blurRad="38100" dist="38100" dir="2700000" algn="tl">
                    <a:srgbClr val="000000"/>
                  </a:outerShdw>
                </a:effectLst>
                <a:latin typeface="Arial" charset="0"/>
                <a:ea typeface="Osaka" charset="0"/>
                <a:cs typeface="Arial" charset="0"/>
              </a:rPr>
              <a:t>Geba</a:t>
            </a:r>
            <a:r>
              <a:rPr lang="en-US" sz="2000" b="1" dirty="0">
                <a:effectLst>
                  <a:outerShdw blurRad="38100" dist="38100" dir="2700000" algn="tl">
                    <a:srgbClr val="000000"/>
                  </a:outerShdw>
                </a:effectLst>
                <a:latin typeface="Arial" charset="0"/>
                <a:ea typeface="Osaka" charset="0"/>
                <a:cs typeface="Arial" charset="0"/>
              </a:rPr>
              <a:t>, north of Judah, to </a:t>
            </a:r>
            <a:r>
              <a:rPr lang="en-US" sz="2000" b="1" dirty="0" err="1">
                <a:effectLst>
                  <a:outerShdw blurRad="38100" dist="38100" dir="2700000" algn="tl">
                    <a:srgbClr val="000000"/>
                  </a:outerShdw>
                </a:effectLst>
                <a:latin typeface="Arial" charset="0"/>
                <a:ea typeface="Osaka" charset="0"/>
                <a:cs typeface="Arial" charset="0"/>
              </a:rPr>
              <a:t>Rimmon</a:t>
            </a:r>
            <a:r>
              <a:rPr lang="en-US" sz="2000" b="1" dirty="0">
                <a:effectLst>
                  <a:outerShdw blurRad="38100" dist="38100" dir="2700000" algn="tl">
                    <a:srgbClr val="000000"/>
                  </a:outerShdw>
                </a:effectLst>
                <a:latin typeface="Arial" charset="0"/>
                <a:ea typeface="Osaka" charset="0"/>
                <a:cs typeface="Arial" charset="0"/>
              </a:rPr>
              <a:t>, south of Jerusalem, will become one vast plain. But Jerusalem will be raised up in its original place and will be inhabited all the way from the Benjamin Gate over to the site of the old gate, then to the Corner Gate, and from the </a:t>
            </a:r>
            <a:r>
              <a:rPr lang="en-US" sz="2000" b="1" dirty="0">
                <a:solidFill>
                  <a:srgbClr val="FFFF00"/>
                </a:solidFill>
                <a:effectLst>
                  <a:outerShdw blurRad="38100" dist="38100" dir="2700000" algn="tl">
                    <a:srgbClr val="000000"/>
                  </a:outerShdw>
                </a:effectLst>
                <a:latin typeface="Arial" charset="0"/>
                <a:ea typeface="Osaka" charset="0"/>
                <a:cs typeface="Arial" charset="0"/>
              </a:rPr>
              <a:t>Tower of </a:t>
            </a:r>
            <a:r>
              <a:rPr lang="en-US" sz="2000" b="1" dirty="0" err="1">
                <a:solidFill>
                  <a:srgbClr val="FFFF00"/>
                </a:solidFill>
                <a:effectLst>
                  <a:outerShdw blurRad="38100" dist="38100" dir="2700000" algn="tl">
                    <a:srgbClr val="000000"/>
                  </a:outerShdw>
                </a:effectLst>
                <a:latin typeface="Arial" charset="0"/>
                <a:ea typeface="Osaka" charset="0"/>
                <a:cs typeface="Arial" charset="0"/>
              </a:rPr>
              <a:t>Hananel</a:t>
            </a:r>
            <a:r>
              <a:rPr lang="en-US" sz="2000" b="1" dirty="0">
                <a:effectLst>
                  <a:outerShdw blurRad="38100" dist="38100" dir="2700000" algn="tl">
                    <a:srgbClr val="000000"/>
                  </a:outerShdw>
                </a:effectLst>
                <a:latin typeface="Arial" charset="0"/>
                <a:ea typeface="Osaka" charset="0"/>
                <a:cs typeface="Arial" charset="0"/>
              </a:rPr>
              <a:t> to the king</a:t>
            </a:r>
            <a:r>
              <a:rPr lang="mr-IN" altLang="ja-JP" sz="2000" b="1" dirty="0">
                <a:effectLst>
                  <a:outerShdw blurRad="38100" dist="38100" dir="2700000" algn="tl">
                    <a:srgbClr val="000000"/>
                  </a:outerShdw>
                </a:effectLst>
                <a:latin typeface="Arial" charset="0"/>
                <a:ea typeface="Osaka" charset="0"/>
                <a:cs typeface="Arial" charset="0"/>
              </a:rPr>
              <a:t>'</a:t>
            </a:r>
            <a:r>
              <a:rPr lang="en-US" sz="2000" b="1" dirty="0">
                <a:effectLst>
                  <a:outerShdw blurRad="38100" dist="38100" dir="2700000" algn="tl">
                    <a:srgbClr val="000000"/>
                  </a:outerShdw>
                </a:effectLst>
                <a:latin typeface="Arial" charset="0"/>
                <a:ea typeface="Osaka" charset="0"/>
                <a:cs typeface="Arial" charset="0"/>
              </a:rPr>
              <a:t>s winepresses. </a:t>
            </a:r>
            <a:r>
              <a:rPr lang="en-US" sz="2000" b="1" baseline="30000" dirty="0">
                <a:effectLst>
                  <a:outerShdw blurRad="38100" dist="38100" dir="2700000" algn="tl">
                    <a:srgbClr val="000000"/>
                  </a:outerShdw>
                </a:effectLst>
                <a:latin typeface="Arial" charset="0"/>
                <a:ea typeface="Osaka" charset="0"/>
                <a:cs typeface="Arial" charset="0"/>
              </a:rPr>
              <a:t>11 </a:t>
            </a:r>
            <a:r>
              <a:rPr lang="en-US" sz="2000" b="1" dirty="0">
                <a:effectLst>
                  <a:outerShdw blurRad="38100" dist="38100" dir="2700000" algn="tl">
                    <a:srgbClr val="000000"/>
                  </a:outerShdw>
                </a:effectLst>
                <a:latin typeface="Arial" charset="0"/>
                <a:ea typeface="Osaka" charset="0"/>
                <a:cs typeface="Arial" charset="0"/>
              </a:rPr>
              <a:t>And Jerusalem will be filled, safe at last, never again to be cursed and destroyed</a:t>
            </a:r>
            <a:r>
              <a:rPr lang="ru-RU" altLang="ja-JP" sz="2000" b="1" dirty="0">
                <a:effectLst>
                  <a:outerShdw blurRad="38100" dist="38100" dir="2700000" algn="tl">
                    <a:srgbClr val="000000"/>
                  </a:outerShdw>
                </a:effectLst>
                <a:latin typeface="Arial" charset="0"/>
                <a:ea typeface="Osaka" charset="0"/>
                <a:cs typeface="Arial" charset="0"/>
              </a:rPr>
              <a:t>"</a:t>
            </a:r>
            <a:r>
              <a:rPr lang="en-US" sz="2000" b="1" dirty="0">
                <a:effectLst>
                  <a:outerShdw blurRad="38100" dist="38100" dir="2700000" algn="tl">
                    <a:srgbClr val="000000"/>
                  </a:outerShdw>
                </a:effectLst>
                <a:latin typeface="Arial" charset="0"/>
                <a:ea typeface="Osaka" charset="0"/>
                <a:cs typeface="Arial" charset="0"/>
              </a:rPr>
              <a:t> </a:t>
            </a:r>
          </a:p>
          <a:p>
            <a:pPr algn="r" eaLnBrk="1" hangingPunct="1">
              <a:defRPr/>
            </a:pPr>
            <a:r>
              <a:rPr lang="en-US" sz="2000" b="1" dirty="0">
                <a:effectLst>
                  <a:outerShdw blurRad="38100" dist="38100" dir="2700000" algn="tl">
                    <a:srgbClr val="000000"/>
                  </a:outerShdw>
                </a:effectLst>
                <a:latin typeface="Arial" charset="0"/>
                <a:ea typeface="Osaka" charset="0"/>
                <a:cs typeface="Arial" charset="0"/>
              </a:rPr>
              <a:t>(Zech. 14:10-11 </a:t>
            </a:r>
            <a:r>
              <a:rPr lang="en-US" sz="1800" b="1" dirty="0">
                <a:effectLst>
                  <a:outerShdw blurRad="38100" dist="38100" dir="2700000" algn="tl">
                    <a:srgbClr val="000000"/>
                  </a:outerShdw>
                </a:effectLst>
                <a:latin typeface="Arial" charset="0"/>
                <a:ea typeface="Osaka" charset="0"/>
                <a:cs typeface="Arial" charset="0"/>
              </a:rPr>
              <a:t>NLT</a:t>
            </a:r>
            <a:r>
              <a:rPr lang="en-US" sz="2000" b="1" dirty="0">
                <a:effectLst>
                  <a:outerShdw blurRad="38100" dist="38100" dir="2700000" algn="tl">
                    <a:srgbClr val="000000"/>
                  </a:outerShdw>
                </a:effectLst>
                <a:latin typeface="Arial" charset="0"/>
                <a:ea typeface="Osaka" charset="0"/>
                <a:cs typeface="Arial" charset="0"/>
              </a:rPr>
              <a:t>).</a:t>
            </a: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spTree>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And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send a plague on all the nations that fought against Jerusalem. Their people will become like walking corpses, their flesh rotting away. Their eyes will rot in their sockets, and their tongues will rot in their mouths</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14:12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46154077"/>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On that day they will be terrified, stricken by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with great panic. They will fight their neighbors hand to hand.  </a:t>
            </a:r>
            <a:r>
              <a:rPr lang="en-US" altLang="ja-JP" sz="2800" b="1" baseline="30000" dirty="0">
                <a:solidFill>
                  <a:schemeClr val="bg1"/>
                </a:solidFill>
                <a:effectLst>
                  <a:glow rad="152400">
                    <a:schemeClr val="tx1"/>
                  </a:glow>
                </a:effectLst>
                <a:latin typeface="Arial" charset="0"/>
                <a:cs typeface="Arial" charset="0"/>
              </a:rPr>
              <a:t>14</a:t>
            </a:r>
            <a:r>
              <a:rPr lang="en-US" altLang="ja-JP" sz="2800" b="1" dirty="0">
                <a:solidFill>
                  <a:schemeClr val="bg1"/>
                </a:solidFill>
                <a:effectLst>
                  <a:glow rad="152400">
                    <a:schemeClr val="tx1"/>
                  </a:glow>
                </a:effectLst>
                <a:latin typeface="Arial" charset="0"/>
                <a:cs typeface="Arial" charset="0"/>
              </a:rPr>
              <a:t>Judah, too, will be fighting at Jerusalem. The wealth of all the neighboring nations will be captured—great quantities of gold and silver and fine clothing</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14:13-14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868625524"/>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This same plague will strike the horses, mules, camels, donkeys, and all the other animals in the enemy camps</a:t>
            </a:r>
            <a:r>
              <a:rPr lang="ru-RU" altLang="ja-JP" sz="2800" b="1" dirty="0">
                <a:solidFill>
                  <a:schemeClr val="bg1"/>
                </a:solidFill>
                <a:effectLst>
                  <a:glow rad="152400">
                    <a:schemeClr val="tx1"/>
                  </a:glow>
                </a:effectLst>
                <a:latin typeface="Arial" charset="0"/>
                <a:cs typeface="Arial" charset="0"/>
              </a:rPr>
              <a:t>"</a:t>
            </a:r>
            <a:r>
              <a:rPr lang="en-US" altLang="ja-JP" sz="2800" b="1" dirty="0">
                <a:solidFill>
                  <a:schemeClr val="bg1"/>
                </a:solidFill>
                <a:effectLst>
                  <a:glow rad="152400">
                    <a:schemeClr val="tx1"/>
                  </a:glow>
                </a:effectLst>
                <a:latin typeface="Arial" charset="0"/>
                <a:cs typeface="Arial" charset="0"/>
              </a:rPr>
              <a:t> </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(Zech. 14:15 </a:t>
            </a:r>
            <a:r>
              <a:rPr lang="en-US" altLang="ja-JP" b="1" dirty="0">
                <a:solidFill>
                  <a:schemeClr val="bg1"/>
                </a:solidFill>
                <a:effectLst>
                  <a:glow rad="152400">
                    <a:schemeClr val="tx1"/>
                  </a:glow>
                </a:effectLst>
                <a:latin typeface="Arial" charset="0"/>
                <a:cs typeface="Arial" charset="0"/>
              </a:rPr>
              <a:t>NLT</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870626923"/>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Tribulation</a:t>
            </a:r>
          </a:p>
          <a:p>
            <a:pPr algn="ctr" defTabSz="449263" eaLnBrk="1" hangingPunct="1">
              <a:buClr>
                <a:srgbClr val="000000"/>
              </a:buClr>
              <a:buSzPct val="100000"/>
            </a:pPr>
            <a:r>
              <a:rPr lang="en-GB" b="1">
                <a:solidFill>
                  <a:srgbClr val="000000"/>
                </a:solidFill>
                <a:effectLst/>
                <a:cs typeface="Arial" charset="0"/>
              </a:rPr>
              <a:t>(Zech. 14:1-2)</a:t>
            </a:r>
            <a:endParaRPr lang="en-GB" sz="2800" b="1">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Millennium</a:t>
            </a:r>
          </a:p>
          <a:p>
            <a:pPr algn="ctr" defTabSz="449263" eaLnBrk="1" hangingPunct="1">
              <a:buClr>
                <a:srgbClr val="000000"/>
              </a:buClr>
              <a:buSzPct val="100000"/>
              <a:buFont typeface="Arial" charset="0"/>
              <a:buNone/>
            </a:pPr>
            <a:r>
              <a:rPr lang="en-GB" b="1">
                <a:solidFill>
                  <a:srgbClr val="000000"/>
                </a:solidFill>
                <a:effectLst/>
                <a:cs typeface="Arial" charset="0"/>
              </a:rPr>
              <a:t>(Zech. 14:6-21)</a:t>
            </a:r>
            <a:endParaRPr lang="en-GB" sz="2800" b="1">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effectLst/>
                <a:cs typeface="Arial" charset="0"/>
              </a:rPr>
              <a:t>Rapture</a:t>
            </a:r>
            <a:br>
              <a:rPr lang="en-GB" b="1">
                <a:solidFill>
                  <a:srgbClr val="000000"/>
                </a:solidFill>
                <a:effectLst/>
                <a:cs typeface="Arial" charset="0"/>
              </a:rPr>
            </a:br>
            <a:r>
              <a:rPr lang="en-GB" b="1">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2</a:t>
            </a:r>
            <a:r>
              <a:rPr lang="en-GB" sz="2800" b="1" baseline="30000">
                <a:solidFill>
                  <a:srgbClr val="000000"/>
                </a:solidFill>
                <a:effectLst/>
                <a:cs typeface="Arial" charset="0"/>
              </a:rPr>
              <a:t>nd</a:t>
            </a:r>
            <a:r>
              <a:rPr lang="en-GB" sz="2800" b="1">
                <a:solidFill>
                  <a:srgbClr val="000000"/>
                </a:solidFill>
                <a:effectLst/>
                <a:cs typeface="Arial" charset="0"/>
              </a:rPr>
              <a:t> Advent</a:t>
            </a:r>
          </a:p>
          <a:p>
            <a:pPr algn="ctr" defTabSz="449263" eaLnBrk="1" hangingPunct="1">
              <a:buClr>
                <a:srgbClr val="000000"/>
              </a:buClr>
              <a:buSzPct val="100000"/>
              <a:buFont typeface="Arial" charset="0"/>
              <a:buNone/>
            </a:pPr>
            <a:r>
              <a:rPr lang="en-GB" b="1">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&amp; Magog </a:t>
            </a:r>
            <a:br>
              <a:rPr lang="en-GB" sz="2800" b="1">
                <a:solidFill>
                  <a:srgbClr val="000000"/>
                </a:solidFill>
                <a:effectLst/>
                <a:cs typeface="Arial" charset="0"/>
              </a:rPr>
            </a:br>
            <a:r>
              <a:rPr lang="en-GB" sz="2800" b="1">
                <a:solidFill>
                  <a:srgbClr val="000000"/>
                </a:solidFill>
                <a:effectLst/>
                <a:cs typeface="Arial" charset="0"/>
              </a:rPr>
              <a:t>(Armageddon)</a:t>
            </a:r>
            <a:br>
              <a:rPr lang="en-GB" sz="2800" b="1">
                <a:solidFill>
                  <a:srgbClr val="000000"/>
                </a:solidFill>
                <a:effectLst/>
                <a:cs typeface="Arial" charset="0"/>
              </a:rPr>
            </a:br>
            <a:r>
              <a:rPr lang="en-GB" b="1">
                <a:solidFill>
                  <a:srgbClr val="000000"/>
                </a:solidFill>
                <a:effectLst/>
                <a:cs typeface="Arial" charset="0"/>
              </a:rPr>
              <a:t>(Ezek. 38–39)</a:t>
            </a:r>
            <a:endParaRPr lang="en-GB" sz="2800" b="1">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Gog and Magog </a:t>
            </a:r>
            <a:br>
              <a:rPr lang="en-GB" sz="2800" b="1">
                <a:solidFill>
                  <a:srgbClr val="000000"/>
                </a:solidFill>
                <a:effectLst/>
                <a:cs typeface="Arial" charset="0"/>
              </a:rPr>
            </a:br>
            <a:r>
              <a:rPr lang="en-GB" sz="2800" b="1">
                <a:solidFill>
                  <a:srgbClr val="000000"/>
                </a:solidFill>
                <a:effectLst/>
                <a:cs typeface="Arial" charset="0"/>
              </a:rPr>
              <a:t>Revisited</a:t>
            </a:r>
          </a:p>
          <a:p>
            <a:pPr algn="ctr" defTabSz="449263" eaLnBrk="1" hangingPunct="1">
              <a:buClr>
                <a:srgbClr val="000000"/>
              </a:buClr>
              <a:buSzPct val="100000"/>
              <a:buFont typeface="Arial" charset="0"/>
              <a:buNone/>
            </a:pPr>
            <a:r>
              <a:rPr lang="en-GB" b="1">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effectLst/>
                <a:cs typeface="Arial" charset="0"/>
              </a:rPr>
              <a:t>Great</a:t>
            </a:r>
          </a:p>
          <a:p>
            <a:pPr algn="ctr" defTabSz="449263" eaLnBrk="1" hangingPunct="1">
              <a:buClr>
                <a:srgbClr val="000000"/>
              </a:buClr>
              <a:buSzPct val="100000"/>
              <a:buFont typeface="Arial" charset="0"/>
              <a:buNone/>
            </a:pPr>
            <a:r>
              <a:rPr lang="en-GB" sz="2800" b="1">
                <a:solidFill>
                  <a:srgbClr val="000000"/>
                </a:solidFill>
                <a:effectLst/>
                <a:cs typeface="Arial" charset="0"/>
              </a:rPr>
              <a:t>White</a:t>
            </a:r>
          </a:p>
          <a:p>
            <a:pPr algn="ctr" defTabSz="449263" eaLnBrk="1" hangingPunct="1">
              <a:buClr>
                <a:srgbClr val="000000"/>
              </a:buClr>
              <a:buSzPct val="100000"/>
              <a:buFont typeface="Arial" charset="0"/>
              <a:buNone/>
            </a:pPr>
            <a:r>
              <a:rPr lang="en-GB" sz="2800" b="1">
                <a:solidFill>
                  <a:srgbClr val="000000"/>
                </a:solidFill>
                <a:effectLst/>
                <a:cs typeface="Arial" charset="0"/>
              </a:rPr>
              <a:t>Throne</a:t>
            </a:r>
          </a:p>
          <a:p>
            <a:pPr algn="ctr" defTabSz="449263" eaLnBrk="1" hangingPunct="1">
              <a:buClr>
                <a:srgbClr val="000000"/>
              </a:buClr>
              <a:buSzPct val="100000"/>
              <a:buFont typeface="Arial" charset="0"/>
              <a:buNone/>
            </a:pPr>
            <a:r>
              <a:rPr lang="en-GB" b="1">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cs typeface="Arial" charset="0"/>
              </a:rPr>
              <a:t>Day of the L</a:t>
            </a:r>
            <a:r>
              <a:rPr lang="en-GB" b="1">
                <a:solidFill>
                  <a:srgbClr val="FFFFFF"/>
                </a:solidFill>
                <a:cs typeface="Arial" charset="0"/>
              </a:rPr>
              <a:t>ORD</a:t>
            </a:r>
          </a:p>
        </p:txBody>
      </p:sp>
    </p:spTree>
    <p:extLst>
      <p:ext uri="{BB962C8B-B14F-4D97-AF65-F5344CB8AC3E}">
        <p14:creationId xmlns:p14="http://schemas.microsoft.com/office/powerpoint/2010/main" val="196239688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a:solidFill>
                  <a:srgbClr val="FFFFFF"/>
                </a:solidFill>
                <a:latin typeface="Arial" charset="0"/>
                <a:ea typeface="ＭＳ Ｐゴシック" charset="0"/>
                <a:cs typeface="Arial" charset="0"/>
              </a:rPr>
              <a:t>Millennial Worship</a:t>
            </a: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In the end, the enemies of Jerusalem who survive the plague will go up to Jerusalem each year to worship the King... and to celebrate the Festival of Shelters. </a:t>
            </a:r>
            <a:r>
              <a:rPr lang="en-US" sz="2800" b="1" baseline="30000" dirty="0">
                <a:solidFill>
                  <a:schemeClr val="bg1"/>
                </a:solidFill>
                <a:effectLst>
                  <a:glow rad="254000">
                    <a:schemeClr val="tx1">
                      <a:alpha val="89000"/>
                    </a:schemeClr>
                  </a:glow>
                </a:effectLst>
                <a:latin typeface="Arial" charset="0"/>
                <a:cs typeface="Arial" charset="0"/>
              </a:rPr>
              <a:t>17</a:t>
            </a:r>
            <a:r>
              <a:rPr lang="en-US" sz="2800" b="1" dirty="0">
                <a:solidFill>
                  <a:schemeClr val="bg1"/>
                </a:solidFill>
                <a:effectLst>
                  <a:glow rad="254000">
                    <a:schemeClr val="tx1">
                      <a:alpha val="89000"/>
                    </a:schemeClr>
                  </a:glow>
                </a:effectLst>
                <a:latin typeface="Arial" charset="0"/>
                <a:cs typeface="Arial" charset="0"/>
              </a:rPr>
              <a:t>Any nation in the world that refuses to come to Jerusalem to worship the King... will have no rain. </a:t>
            </a:r>
            <a:r>
              <a:rPr lang="en-US" sz="2800" b="1" baseline="30000" dirty="0">
                <a:solidFill>
                  <a:schemeClr val="bg1"/>
                </a:solidFill>
                <a:effectLst>
                  <a:glow rad="254000">
                    <a:schemeClr val="tx1">
                      <a:alpha val="89000"/>
                    </a:schemeClr>
                  </a:glow>
                </a:effectLst>
                <a:latin typeface="Arial" charset="0"/>
                <a:cs typeface="Arial" charset="0"/>
              </a:rPr>
              <a:t>18</a:t>
            </a:r>
            <a:r>
              <a:rPr lang="en-US" sz="2800" b="1" dirty="0">
                <a:solidFill>
                  <a:schemeClr val="bg1"/>
                </a:solidFill>
                <a:effectLst>
                  <a:glow rad="254000">
                    <a:schemeClr val="tx1">
                      <a:alpha val="89000"/>
                    </a:schemeClr>
                  </a:glow>
                </a:effectLst>
                <a:latin typeface="Arial" charset="0"/>
                <a:cs typeface="Arial" charset="0"/>
              </a:rPr>
              <a:t>If the people of Egypt refuse to attend the festival, the L</a:t>
            </a:r>
            <a:r>
              <a:rPr lang="en-US" b="1" dirty="0">
                <a:solidFill>
                  <a:schemeClr val="bg1"/>
                </a:solidFill>
                <a:effectLst>
                  <a:glow rad="254000">
                    <a:schemeClr val="tx1">
                      <a:alpha val="89000"/>
                    </a:schemeClr>
                  </a:glow>
                </a:effectLst>
                <a:latin typeface="Arial" charset="0"/>
                <a:cs typeface="Arial" charset="0"/>
              </a:rPr>
              <a:t>ORD</a:t>
            </a:r>
            <a:r>
              <a:rPr lang="en-US" sz="2800" b="1" dirty="0">
                <a:solidFill>
                  <a:schemeClr val="bg1"/>
                </a:solidFill>
                <a:effectLst>
                  <a:glow rad="254000">
                    <a:schemeClr val="tx1">
                      <a:alpha val="89000"/>
                    </a:schemeClr>
                  </a:glow>
                </a:effectLst>
                <a:latin typeface="Arial" charset="0"/>
                <a:cs typeface="Arial" charset="0"/>
              </a:rPr>
              <a:t> will punish them with the same plague that he sends on the other nations who refuse to go. </a:t>
            </a:r>
            <a:r>
              <a:rPr lang="en-US" sz="2800" b="1" baseline="30000" dirty="0">
                <a:solidFill>
                  <a:schemeClr val="bg1"/>
                </a:solidFill>
                <a:effectLst>
                  <a:glow rad="254000">
                    <a:schemeClr val="tx1">
                      <a:alpha val="89000"/>
                    </a:schemeClr>
                  </a:glow>
                </a:effectLst>
                <a:latin typeface="Arial" charset="0"/>
                <a:cs typeface="Arial" charset="0"/>
              </a:rPr>
              <a:t>19</a:t>
            </a:r>
            <a:r>
              <a:rPr lang="en-US" sz="2800" b="1" dirty="0">
                <a:solidFill>
                  <a:schemeClr val="bg1"/>
                </a:solidFill>
                <a:effectLst>
                  <a:glow rad="254000">
                    <a:schemeClr val="tx1">
                      <a:alpha val="89000"/>
                    </a:schemeClr>
                  </a:glow>
                </a:effectLst>
                <a:latin typeface="Arial" charset="0"/>
                <a:cs typeface="Arial" charset="0"/>
              </a:rPr>
              <a:t>Egypt and the other nations will all be punished if they don</a:t>
            </a:r>
            <a:r>
              <a:rPr lang="mr-IN"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t go to celebrate the Festival of Shelters</a:t>
            </a:r>
            <a:r>
              <a:rPr lang="ru-RU" altLang="ja-JP" sz="2800" b="1" dirty="0">
                <a:solidFill>
                  <a:schemeClr val="bg1"/>
                </a:solidFill>
                <a:effectLst>
                  <a:glow rad="254000">
                    <a:schemeClr val="tx1">
                      <a:alpha val="89000"/>
                    </a:schemeClr>
                  </a:glow>
                </a:effectLst>
                <a:latin typeface="Arial" charset="0"/>
                <a:cs typeface="Arial" charset="0"/>
              </a:rPr>
              <a:t>"</a:t>
            </a:r>
            <a:r>
              <a:rPr lang="en-US" sz="2800" b="1" dirty="0">
                <a:solidFill>
                  <a:schemeClr val="bg1"/>
                </a:solidFill>
                <a:effectLst>
                  <a:glow rad="254000">
                    <a:schemeClr val="tx1">
                      <a:alpha val="89000"/>
                    </a:schemeClr>
                  </a:glow>
                </a:effectLst>
                <a:latin typeface="Arial" charset="0"/>
                <a:cs typeface="Arial" charset="0"/>
              </a:rPr>
              <a:t> </a:t>
            </a:r>
          </a:p>
          <a:p>
            <a:pPr algn="r" eaLnBrk="1" hangingPunct="1">
              <a:defRPr/>
            </a:pPr>
            <a:r>
              <a:rPr lang="en-US" sz="2800" b="1" dirty="0">
                <a:solidFill>
                  <a:schemeClr val="bg1"/>
                </a:solidFill>
                <a:effectLst>
                  <a:glow rad="254000">
                    <a:schemeClr val="tx1">
                      <a:alpha val="89000"/>
                    </a:schemeClr>
                  </a:glow>
                </a:effectLst>
                <a:latin typeface="Arial" charset="0"/>
                <a:cs typeface="Arial" charset="0"/>
              </a:rPr>
              <a:t>(Zech. 14:16-19 </a:t>
            </a:r>
            <a:r>
              <a:rPr lang="en-US" b="1" dirty="0">
                <a:solidFill>
                  <a:schemeClr val="bg1"/>
                </a:solidFill>
                <a:effectLst>
                  <a:glow rad="254000">
                    <a:schemeClr val="tx1">
                      <a:alpha val="89000"/>
                    </a:schemeClr>
                  </a:glow>
                </a:effectLst>
                <a:latin typeface="Arial" charset="0"/>
                <a:cs typeface="Arial" charset="0"/>
              </a:rPr>
              <a:t>NLT</a:t>
            </a:r>
            <a:r>
              <a:rPr lang="en-US" sz="2800" b="1" dirty="0">
                <a:solidFill>
                  <a:schemeClr val="bg1"/>
                </a:solidFill>
                <a:effectLst>
                  <a:glow rad="254000">
                    <a:schemeClr val="tx1">
                      <a:alpha val="89000"/>
                    </a:schemeClr>
                  </a:glo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en-US" sz="3600" b="1">
                <a:solidFill>
                  <a:srgbClr val="FFFFFF"/>
                </a:solidFill>
                <a:latin typeface="Arial" charset="0"/>
                <a:ea typeface="ＭＳ Ｐゴシック" charset="0"/>
                <a:cs typeface="Arial" charset="0"/>
              </a:rPr>
              <a:t>Millennial Holiness</a:t>
            </a: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baseline="30000" dirty="0">
                <a:solidFill>
                  <a:schemeClr val="bg1"/>
                </a:solidFill>
                <a:effectLst/>
                <a:latin typeface="Arial" charset="0"/>
                <a:cs typeface="Arial" charset="0"/>
              </a:rPr>
              <a:t>20 </a:t>
            </a:r>
            <a:r>
              <a:rPr lang="ru-RU" altLang="ja-JP" b="1" baseline="30000"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On that day even the harness bells of the horses will be inscribed with these words: Holy to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chemeClr val="bg1"/>
                </a:solidFill>
                <a:effectLst/>
                <a:latin typeface="Arial" charset="0"/>
                <a:cs typeface="Arial" charset="0"/>
              </a:rPr>
              <a:t>. And the cooking pots in the Temple of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rgbClr val="FFFFFF"/>
                </a:solidFill>
                <a:effectLst/>
                <a:latin typeface="Arial" charset="0"/>
                <a:cs typeface="Arial" charset="0"/>
              </a:rPr>
              <a:t> </a:t>
            </a:r>
            <a:r>
              <a:rPr lang="en-US" altLang="ja-JP" b="1" dirty="0">
                <a:solidFill>
                  <a:schemeClr val="bg1"/>
                </a:solidFill>
                <a:effectLst/>
                <a:latin typeface="Arial" charset="0"/>
                <a:cs typeface="Arial" charset="0"/>
              </a:rPr>
              <a:t>will be as sacred as the basins used beside the altar. </a:t>
            </a:r>
            <a:br>
              <a:rPr lang="en-US" altLang="ja-JP" b="1" dirty="0">
                <a:solidFill>
                  <a:schemeClr val="bg1"/>
                </a:solidFill>
                <a:effectLst/>
                <a:latin typeface="Arial" charset="0"/>
                <a:cs typeface="Arial" charset="0"/>
              </a:rPr>
            </a:br>
            <a:r>
              <a:rPr lang="en-US" altLang="ja-JP" b="1" baseline="30000" dirty="0">
                <a:solidFill>
                  <a:schemeClr val="bg1"/>
                </a:solidFill>
                <a:effectLst/>
                <a:latin typeface="Arial" charset="0"/>
                <a:cs typeface="Arial" charset="0"/>
              </a:rPr>
              <a:t>21 </a:t>
            </a:r>
            <a:r>
              <a:rPr lang="en-US" altLang="ja-JP" b="1" dirty="0">
                <a:solidFill>
                  <a:schemeClr val="bg1"/>
                </a:solidFill>
                <a:effectLst/>
                <a:latin typeface="Arial" charset="0"/>
                <a:cs typeface="Arial" charset="0"/>
              </a:rPr>
              <a:t>In fact, every cooking pot in Jerusalem and Judah will be holy to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chemeClr val="bg1"/>
                </a:solidFill>
                <a:effectLst/>
                <a:latin typeface="Arial" charset="0"/>
                <a:cs typeface="Arial" charset="0"/>
              </a:rPr>
              <a:t>... All who come to worship will be free to use any of these pots to boil their sacrifices. And on that day there will no longer be traders</a:t>
            </a:r>
            <a:r>
              <a:rPr lang="en-US" altLang="ja-JP" b="1" baseline="30000" dirty="0">
                <a:solidFill>
                  <a:schemeClr val="bg1"/>
                </a:solidFill>
                <a:effectLst/>
                <a:latin typeface="Arial" charset="0"/>
                <a:cs typeface="Arial" charset="0"/>
              </a:rPr>
              <a:t> </a:t>
            </a:r>
            <a:r>
              <a:rPr lang="en-US" altLang="ja-JP" b="1" dirty="0">
                <a:solidFill>
                  <a:schemeClr val="bg1"/>
                </a:solidFill>
                <a:effectLst/>
                <a:latin typeface="Arial" charset="0"/>
                <a:cs typeface="Arial" charset="0"/>
              </a:rPr>
              <a:t>[Heb. Canaanites] in the Temple of the L</a:t>
            </a:r>
            <a:r>
              <a:rPr lang="en-US" altLang="ja-JP" sz="2000" b="1" dirty="0">
                <a:solidFill>
                  <a:schemeClr val="bg1"/>
                </a:solidFill>
                <a:effectLst/>
                <a:latin typeface="Arial" charset="0"/>
                <a:cs typeface="Arial" charset="0"/>
              </a:rPr>
              <a:t>ORD</a:t>
            </a:r>
            <a:r>
              <a:rPr lang="en-US" altLang="ja-JP" b="1" dirty="0">
                <a:solidFill>
                  <a:schemeClr val="bg1"/>
                </a:solidFill>
                <a:effectLst/>
                <a:latin typeface="Arial" charset="0"/>
                <a:cs typeface="Arial" charset="0"/>
              </a:rPr>
              <a:t> of Heaven</a:t>
            </a:r>
            <a:r>
              <a:rPr lang="mr-IN"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s Armies.</a:t>
            </a:r>
            <a:r>
              <a:rPr lang="ru-RU" altLang="ja-JP" b="1" dirty="0">
                <a:solidFill>
                  <a:schemeClr val="bg1"/>
                </a:solidFill>
                <a:effectLst/>
                <a:latin typeface="Arial" charset="0"/>
                <a:cs typeface="Arial" charset="0"/>
              </a:rPr>
              <a:t>"</a:t>
            </a:r>
            <a:r>
              <a:rPr lang="en-US" altLang="ja-JP" b="1" dirty="0">
                <a:solidFill>
                  <a:schemeClr val="bg1"/>
                </a:solidFill>
                <a:effectLst/>
                <a:latin typeface="Arial" charset="0"/>
                <a:cs typeface="Arial" charset="0"/>
              </a:rPr>
              <a:t> </a:t>
            </a:r>
          </a:p>
          <a:p>
            <a:pPr eaLnBrk="1" hangingPunct="1"/>
            <a:endParaRPr lang="en-US" b="1" dirty="0">
              <a:solidFill>
                <a:schemeClr val="bg1"/>
              </a:solidFill>
              <a:effectLst/>
              <a:latin typeface="Arial" charset="0"/>
              <a:cs typeface="Arial" charset="0"/>
            </a:endParaRPr>
          </a:p>
          <a:p>
            <a:pPr algn="r" eaLnBrk="1" hangingPunct="1"/>
            <a:r>
              <a:rPr lang="en-US" b="1" dirty="0">
                <a:solidFill>
                  <a:schemeClr val="bg1"/>
                </a:solidFill>
                <a:effectLst/>
                <a:latin typeface="Arial" charset="0"/>
                <a:cs typeface="Arial" charset="0"/>
              </a:rPr>
              <a:t>(Zech. 14:20-21 </a:t>
            </a:r>
            <a:r>
              <a:rPr lang="en-US" sz="1800" b="1" dirty="0">
                <a:solidFill>
                  <a:schemeClr val="bg1"/>
                </a:solidFill>
                <a:effectLst/>
                <a:latin typeface="Arial" charset="0"/>
                <a:cs typeface="Arial" charset="0"/>
              </a:rPr>
              <a:t>NLT</a:t>
            </a:r>
            <a:r>
              <a:rPr lang="en-US" b="1" dirty="0">
                <a:solidFill>
                  <a:schemeClr val="bg1"/>
                </a:solidFill>
                <a:effectLst/>
                <a:latin typeface="Arial" charset="0"/>
                <a:cs typeface="Arial"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way to fight discouragement is to...</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 who you are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where you are going.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5006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Zechariah prepares Judah for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Messiah</a:t>
            </a:r>
            <a:r>
              <a:rPr lang="en-US" sz="3200" b="1" kern="0" dirty="0">
                <a:solidFill>
                  <a:srgbClr val="FFFFFF"/>
                </a:solidFill>
                <a:effectLst>
                  <a:glow rad="127000">
                    <a:srgbClr val="000000"/>
                  </a:glow>
                </a:effectLst>
                <a:latin typeface="Arial" charset="0"/>
                <a:ea typeface="ＭＳ Ｐゴシック" charset="0"/>
                <a:cs typeface="ＭＳ Ｐゴシック" charset="0"/>
              </a:rPr>
              <a:t> by encouraging the nation to respond to its privileged covenant position among the nations by rebuilding the temple in light of future blessings when the Messiah rules in the kingdom.</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Zechariah</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effectLst/>
                <a:cs typeface="MS PGothic" charset="0"/>
              </a:rPr>
              <a:t>649</a:t>
            </a:r>
          </a:p>
          <a:p>
            <a:pPr algn="ctr" eaLnBrk="1" hangingPunct="1">
              <a:defRPr/>
            </a:pPr>
            <a:r>
              <a:rPr lang="en-US" altLang="zh-CN" b="1" kern="0" dirty="0">
                <a:solidFill>
                  <a:srgbClr val="000000"/>
                </a:solidFill>
                <a:effectLst/>
                <a:cs typeface="MS PGothic" charset="0"/>
              </a:rPr>
              <a:t>346</a:t>
            </a:r>
          </a:p>
        </p:txBody>
      </p:sp>
    </p:spTree>
    <p:extLst>
      <p:ext uri="{BB962C8B-B14F-4D97-AF65-F5344CB8AC3E}">
        <p14:creationId xmlns:p14="http://schemas.microsoft.com/office/powerpoint/2010/main" val="922681434"/>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185355"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ru-RU" altLang="ja-JP" sz="3200" dirty="0">
                <a:solidFill>
                  <a:srgbClr val="FFFFFF"/>
                </a:solidFill>
                <a:effectLst/>
                <a:latin typeface="Arial" charset="0"/>
              </a:rPr>
              <a:t>"</a:t>
            </a:r>
            <a:r>
              <a:rPr lang="en-US" altLang="ja-JP" sz="3200" dirty="0">
                <a:solidFill>
                  <a:srgbClr val="FFFFFF"/>
                </a:solidFill>
                <a:effectLst/>
                <a:latin typeface="Arial" charset="0"/>
              </a:rPr>
              <a:t>The law will go out from Zion, </a:t>
            </a:r>
          </a:p>
          <a:p>
            <a:pPr algn="r"/>
            <a:r>
              <a:rPr lang="en-US" sz="3200" dirty="0">
                <a:solidFill>
                  <a:srgbClr val="FFFFFF"/>
                </a:solidFill>
                <a:effectLst/>
                <a:latin typeface="Arial" charset="0"/>
              </a:rPr>
              <a:t>the word of the L</a:t>
            </a:r>
            <a:r>
              <a:rPr lang="en-US" sz="2800" dirty="0">
                <a:solidFill>
                  <a:srgbClr val="FFFFFF"/>
                </a:solidFill>
                <a:effectLst/>
                <a:latin typeface="Arial" charset="0"/>
              </a:rPr>
              <a:t>ORD</a:t>
            </a:r>
            <a:r>
              <a:rPr lang="en-US" sz="3200" dirty="0">
                <a:solidFill>
                  <a:srgbClr val="FFFFFF"/>
                </a:solidFill>
                <a:effectLst/>
                <a:latin typeface="Arial" charset="0"/>
              </a:rPr>
              <a:t> from Jerusalem</a:t>
            </a:r>
            <a:r>
              <a:rPr lang="ru-RU" altLang="ja-JP" sz="3200" dirty="0">
                <a:solidFill>
                  <a:srgbClr val="FFFFFF"/>
                </a:solidFill>
                <a:effectLst/>
                <a:latin typeface="Arial" charset="0"/>
              </a:rPr>
              <a:t>"</a:t>
            </a:r>
            <a:endParaRPr lang="en-US" altLang="ja-JP" sz="3200" dirty="0">
              <a:solidFill>
                <a:srgbClr val="FFFFFF"/>
              </a:solidFill>
              <a:effectLst/>
              <a:latin typeface="Arial" charset="0"/>
            </a:endParaRPr>
          </a:p>
          <a:p>
            <a:pPr algn="r"/>
            <a:r>
              <a:rPr lang="en-US" sz="3200" dirty="0">
                <a:solidFill>
                  <a:srgbClr val="FFFFFF"/>
                </a:solidFill>
                <a:effectLst/>
                <a:latin typeface="Arial"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a:solidFill>
                  <a:srgbClr val="003399"/>
                </a:solidFill>
                <a:effectLst/>
                <a:latin typeface="Arial" charset="0"/>
                <a:cs typeface="Arial" charset="0"/>
              </a:rPr>
              <a:t>106</a:t>
            </a:r>
            <a:endParaRPr lang="en-US" sz="2800">
              <a:solidFill>
                <a:srgbClr val="003399"/>
              </a:solidFill>
              <a:effectLst/>
              <a:latin typeface="Arial" charset="0"/>
              <a:cs typeface="Arial" charset="0"/>
            </a:endParaRPr>
          </a:p>
        </p:txBody>
      </p:sp>
    </p:spTree>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We also will rule with Israel after Christ</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return.</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need encouragement </a:t>
            </a:r>
            <a:r>
              <a:rPr lang="en-US" sz="11500" b="1" dirty="0">
                <a:effectLst>
                  <a:glow rad="127000">
                    <a:schemeClr val="tx1"/>
                  </a:glow>
                </a:effectLst>
                <a:latin typeface="Arial" charset="0"/>
                <a:ea typeface="ＭＳ Ｐゴシック" charset="0"/>
                <a:cs typeface="ＭＳ Ｐゴシック" charset="0"/>
              </a:rPr>
              <a:t>today?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8964" y="4017122"/>
            <a:ext cx="9144000" cy="2840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way to fight discouragement is to...</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see who you are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and where you are going.</a:t>
            </a:r>
          </a:p>
        </p:txBody>
      </p:sp>
    </p:spTree>
    <p:extLst>
      <p:ext uri="{BB962C8B-B14F-4D97-AF65-F5344CB8AC3E}">
        <p14:creationId xmlns:p14="http://schemas.microsoft.com/office/powerpoint/2010/main" val="17105579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69669160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8722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 (Zech 7–14).</a:t>
            </a: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4679806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en-US" b="1" dirty="0">
                <a:effectLst/>
                <a:latin typeface="Arial" charset="0"/>
                <a:ea typeface="ＭＳ Ｐゴシック" charset="0"/>
                <a:cs typeface="ＭＳ Ｐゴシック" charset="0"/>
              </a:rPr>
              <a:t>Questions to Ponder</a:t>
            </a:r>
          </a:p>
        </p:txBody>
      </p:sp>
      <p:sp>
        <p:nvSpPr>
          <p:cNvPr id="4" name="Rectangle 2"/>
          <p:cNvSpPr txBox="1">
            <a:spLocks noChangeArrowheads="1"/>
          </p:cNvSpPr>
          <p:nvPr/>
        </p:nvSpPr>
        <p:spPr bwMode="auto">
          <a:xfrm>
            <a:off x="1" y="1628800"/>
            <a:ext cx="9143999" cy="33843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you better understand your exalted position in Christ? </a:t>
            </a:r>
          </a:p>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a:t>
            </a:r>
          </a:p>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you better serve Christ now in light of your rule with him at his return? </a:t>
            </a:r>
          </a:p>
        </p:txBody>
      </p:sp>
    </p:spTree>
    <p:extLst>
      <p:ext uri="{BB962C8B-B14F-4D97-AF65-F5344CB8AC3E}">
        <p14:creationId xmlns:p14="http://schemas.microsoft.com/office/powerpoint/2010/main" val="370061742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709416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effectLst/>
                <a:latin typeface="Arial" charset="0"/>
                <a:cs typeface="Arial" charset="0"/>
              </a:rPr>
              <a:t>Get this presentation and script for free!</a:t>
            </a:r>
            <a:endParaRPr lang="en-US" sz="1100" b="1" dirty="0">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91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 1–6</a:t>
            </a:r>
          </a:p>
        </p:txBody>
      </p:sp>
    </p:spTree>
    <p:extLst>
      <p:ext uri="{BB962C8B-B14F-4D97-AF65-F5344CB8AC3E}">
        <p14:creationId xmlns:p14="http://schemas.microsoft.com/office/powerpoint/2010/main" val="2459425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 7–14</a:t>
            </a:r>
          </a:p>
        </p:txBody>
      </p:sp>
    </p:spTree>
    <p:extLst>
      <p:ext uri="{BB962C8B-B14F-4D97-AF65-F5344CB8AC3E}">
        <p14:creationId xmlns:p14="http://schemas.microsoft.com/office/powerpoint/2010/main" val="3787519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en-US" b="1" dirty="0">
                <a:effectLst/>
                <a:latin typeface="Arial" charset="0"/>
                <a:ea typeface="ＭＳ Ｐゴシック" charset="0"/>
                <a:cs typeface="ＭＳ Ｐゴシック" charset="0"/>
              </a:rPr>
              <a:t>Questions to Ponder</a:t>
            </a: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can you </a:t>
            </a:r>
            <a:r>
              <a:rPr kumimoji="0" 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better understand</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your exalted position in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can you </a:t>
            </a:r>
            <a:r>
              <a:rPr kumimoji="0" 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better serve</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Christ now in light of your rule with him at his return? </a:t>
            </a:r>
          </a:p>
        </p:txBody>
      </p:sp>
      <p:sp>
        <p:nvSpPr>
          <p:cNvPr id="6" name="Rectangle 2">
            <a:extLst>
              <a:ext uri="{FF2B5EF4-FFF2-40B4-BE49-F238E27FC236}">
                <a16:creationId xmlns:a16="http://schemas.microsoft.com/office/drawing/2014/main" id="{94076616-83BF-7347-AF12-8FB7B5E1446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4167129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355614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10440539" cy="6165304"/>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p:cNvSpPr txBox="1">
            <a:spLocks noChangeArrowheads="1"/>
          </p:cNvSpPr>
          <p:nvPr/>
        </p:nvSpPr>
        <p:spPr bwMode="auto">
          <a:xfrm>
            <a:off x="3188873" y="4077072"/>
            <a:ext cx="589917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Zechariah</a:t>
            </a: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Encouraged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0295779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09442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all need encouragement</a:t>
            </a:r>
          </a:p>
        </p:txBody>
      </p:sp>
    </p:spTree>
    <p:extLst>
      <p:ext uri="{BB962C8B-B14F-4D97-AF65-F5344CB8AC3E}">
        <p14:creationId xmlns:p14="http://schemas.microsoft.com/office/powerpoint/2010/main" val="2165985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427477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92517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especially happens with work.</a:t>
            </a: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while serving Jesus is real.</a:t>
            </a:r>
          </a:p>
        </p:txBody>
      </p:sp>
    </p:spTree>
    <p:extLst>
      <p:ext uri="{BB962C8B-B14F-4D97-AF65-F5344CB8AC3E}">
        <p14:creationId xmlns:p14="http://schemas.microsoft.com/office/powerpoint/2010/main" val="3051798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000" b="1">
                <a:solidFill>
                  <a:prstClr val="white"/>
                </a:solidFill>
                <a:effectLst/>
                <a:latin typeface="Arial"/>
                <a:cs typeface="Arial"/>
              </a:rPr>
              <a:t>"1,700 Pastors Leave the Ministry Every Month"</a:t>
            </a: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b="1">
                <a:solidFill>
                  <a:prstClr val="white"/>
                </a:solidFill>
                <a:effectLst/>
                <a:latin typeface="Arial"/>
                <a:cs typeface="Arial"/>
              </a:rPr>
              <a:t>REALLY?</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000" b="1">
                <a:solidFill>
                  <a:prstClr val="white"/>
                </a:solidFill>
                <a:effectLst/>
                <a:latin typeface="Arial"/>
                <a:cs typeface="Arial"/>
              </a:rPr>
              <a:t>Stop saying</a:t>
            </a:r>
          </a:p>
        </p:txBody>
      </p:sp>
    </p:spTree>
    <p:extLst>
      <p:ext uri="{BB962C8B-B14F-4D97-AF65-F5344CB8AC3E}">
        <p14:creationId xmlns:p14="http://schemas.microsoft.com/office/powerpoint/2010/main" val="205945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3200" b="1">
                <a:solidFill>
                  <a:prstClr val="white"/>
                </a:solidFill>
                <a:effectLst/>
                <a:latin typeface="Arial"/>
                <a:cs typeface="Arial"/>
              </a:rPr>
              <a:t>Are All Pastors Miserable and Want to Quit?</a:t>
            </a:r>
          </a:p>
        </p:txBody>
      </p:sp>
    </p:spTree>
    <p:extLst>
      <p:ext uri="{BB962C8B-B14F-4D97-AF65-F5344CB8AC3E}">
        <p14:creationId xmlns:p14="http://schemas.microsoft.com/office/powerpoint/2010/main" val="156287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4" name="Rectangle 2"/>
          <p:cNvSpPr txBox="1">
            <a:spLocks noChangeArrowheads="1"/>
          </p:cNvSpPr>
          <p:nvPr/>
        </p:nvSpPr>
        <p:spPr bwMode="auto">
          <a:xfrm>
            <a:off x="0" y="2060848"/>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Rebuild Temple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Messiah</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649</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1054391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3200" b="1">
                <a:solidFill>
                  <a:prstClr val="white"/>
                </a:solidFill>
                <a:effectLst/>
                <a:latin typeface="Arial"/>
                <a:cs typeface="Arial"/>
              </a:rPr>
              <a:t>Are All Pastors Miserable and Want to Quit?</a:t>
            </a:r>
          </a:p>
        </p:txBody>
      </p:sp>
    </p:spTree>
    <p:extLst>
      <p:ext uri="{BB962C8B-B14F-4D97-AF65-F5344CB8AC3E}">
        <p14:creationId xmlns:p14="http://schemas.microsoft.com/office/powerpoint/2010/main" val="375061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Tree>
    <p:extLst>
      <p:ext uri="{BB962C8B-B14F-4D97-AF65-F5344CB8AC3E}">
        <p14:creationId xmlns:p14="http://schemas.microsoft.com/office/powerpoint/2010/main" val="972713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Background: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Judah hanging on a limb</a:t>
            </a: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Encouraged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Tree>
    <p:extLst>
      <p:ext uri="{BB962C8B-B14F-4D97-AF65-F5344CB8AC3E}">
        <p14:creationId xmlns:p14="http://schemas.microsoft.com/office/powerpoint/2010/main" val="417902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119811"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a:effectLst/>
              <a:latin typeface="Arial"/>
              <a:ea typeface="+mn-ea"/>
              <a:cs typeface="Arial"/>
            </a:endParaRPr>
          </a:p>
        </p:txBody>
      </p:sp>
      <p:sp>
        <p:nvSpPr>
          <p:cNvPr id="119812"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a:effectLst/>
              <a:latin typeface="Arial"/>
              <a:ea typeface="+mn-ea"/>
              <a:cs typeface="Arial"/>
            </a:endParaRPr>
          </a:p>
        </p:txBody>
      </p:sp>
      <p:sp>
        <p:nvSpPr>
          <p:cNvPr id="119813" name="Text Box 5"/>
          <p:cNvSpPr txBox="1">
            <a:spLocks noChangeArrowheads="1"/>
          </p:cNvSpPr>
          <p:nvPr/>
        </p:nvSpPr>
        <p:spPr bwMode="auto">
          <a:xfrm>
            <a:off x="8382000" y="76200"/>
            <a:ext cx="612775" cy="4000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sz="2000" b="1">
                <a:solidFill>
                  <a:srgbClr val="FFFFFF"/>
                </a:solidFill>
                <a:effectLst/>
                <a:latin typeface="Arial"/>
                <a:ea typeface="+mn-ea"/>
                <a:cs typeface="Arial"/>
              </a:rPr>
              <a:t>560</a:t>
            </a:r>
          </a:p>
        </p:txBody>
      </p:sp>
      <p:sp>
        <p:nvSpPr>
          <p:cNvPr id="119814"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586</a:t>
            </a:r>
          </a:p>
        </p:txBody>
      </p:sp>
      <p:sp>
        <p:nvSpPr>
          <p:cNvPr id="1239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The Postexilic Era</a:t>
            </a:r>
          </a:p>
        </p:txBody>
      </p:sp>
      <p:sp>
        <p:nvSpPr>
          <p:cNvPr id="119816"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539</a:t>
            </a:r>
          </a:p>
        </p:txBody>
      </p:sp>
      <p:sp>
        <p:nvSpPr>
          <p:cNvPr id="119817"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536</a:t>
            </a:r>
          </a:p>
        </p:txBody>
      </p:sp>
      <p:sp>
        <p:nvSpPr>
          <p:cNvPr id="119818" name="Rectangle 10"/>
          <p:cNvSpPr>
            <a:spLocks noChangeArrowheads="1"/>
          </p:cNvSpPr>
          <p:nvPr/>
        </p:nvSpPr>
        <p:spPr bwMode="auto">
          <a:xfrm>
            <a:off x="4724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516</a:t>
            </a:r>
          </a:p>
        </p:txBody>
      </p:sp>
      <p:sp>
        <p:nvSpPr>
          <p:cNvPr id="119819"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605</a:t>
            </a:r>
          </a:p>
        </p:txBody>
      </p:sp>
      <p:sp>
        <p:nvSpPr>
          <p:cNvPr id="119820" name="Rectangle 12"/>
          <p:cNvSpPr>
            <a:spLocks noChangeArrowheads="1"/>
          </p:cNvSpPr>
          <p:nvPr/>
        </p:nvSpPr>
        <p:spPr bwMode="auto">
          <a:xfrm>
            <a:off x="4038600" y="18669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Haggai</a:t>
            </a:r>
          </a:p>
        </p:txBody>
      </p:sp>
      <p:sp>
        <p:nvSpPr>
          <p:cNvPr id="119821" name="Rectangle 13"/>
          <p:cNvSpPr>
            <a:spLocks noChangeArrowheads="1"/>
          </p:cNvSpPr>
          <p:nvPr/>
        </p:nvSpPr>
        <p:spPr bwMode="auto">
          <a:xfrm>
            <a:off x="4038600" y="2286000"/>
            <a:ext cx="2165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Zechariah</a:t>
            </a:r>
          </a:p>
        </p:txBody>
      </p:sp>
      <p:sp>
        <p:nvSpPr>
          <p:cNvPr id="119822" name="Rectangle 14"/>
          <p:cNvSpPr>
            <a:spLocks noChangeArrowheads="1"/>
          </p:cNvSpPr>
          <p:nvPr/>
        </p:nvSpPr>
        <p:spPr bwMode="auto">
          <a:xfrm>
            <a:off x="7467600" y="2247900"/>
            <a:ext cx="16446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Malachi</a:t>
            </a:r>
          </a:p>
        </p:txBody>
      </p:sp>
      <p:sp>
        <p:nvSpPr>
          <p:cNvPr id="119823" name="Rectangle 15"/>
          <p:cNvSpPr>
            <a:spLocks noChangeArrowheads="1"/>
          </p:cNvSpPr>
          <p:nvPr/>
        </p:nvSpPr>
        <p:spPr bwMode="auto">
          <a:xfrm>
            <a:off x="3962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520</a:t>
            </a:r>
          </a:p>
        </p:txBody>
      </p:sp>
      <p:sp>
        <p:nvSpPr>
          <p:cNvPr id="119824" name="Rectangle 16"/>
          <p:cNvSpPr>
            <a:spLocks noChangeArrowheads="1"/>
          </p:cNvSpPr>
          <p:nvPr/>
        </p:nvSpPr>
        <p:spPr bwMode="auto">
          <a:xfrm>
            <a:off x="1295400" y="6248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a:solidFill>
                  <a:srgbClr val="FFFFFF"/>
                </a:solidFill>
                <a:effectLst/>
                <a:latin typeface="Arial"/>
                <a:ea typeface="+mn-ea"/>
                <a:cs typeface="Arial"/>
              </a:rPr>
              <a:t>Temple work</a:t>
            </a:r>
          </a:p>
        </p:txBody>
      </p:sp>
      <p:sp>
        <p:nvSpPr>
          <p:cNvPr id="119825" name="Rectangle 17"/>
          <p:cNvSpPr>
            <a:spLocks noChangeArrowheads="1"/>
          </p:cNvSpPr>
          <p:nvPr/>
        </p:nvSpPr>
        <p:spPr bwMode="auto">
          <a:xfrm>
            <a:off x="7053263" y="5105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Ezra</a:t>
            </a:r>
          </a:p>
        </p:txBody>
      </p:sp>
      <p:sp>
        <p:nvSpPr>
          <p:cNvPr id="119826" name="Rectangle 18"/>
          <p:cNvSpPr>
            <a:spLocks noChangeArrowheads="1"/>
          </p:cNvSpPr>
          <p:nvPr/>
        </p:nvSpPr>
        <p:spPr bwMode="auto">
          <a:xfrm>
            <a:off x="7239000" y="55626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Nehemiah</a:t>
            </a:r>
          </a:p>
        </p:txBody>
      </p:sp>
      <p:sp>
        <p:nvSpPr>
          <p:cNvPr id="119827"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28" name="Rectangle 20"/>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29" name="Rectangle 21"/>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30" name="Rectangle 22"/>
          <p:cNvSpPr>
            <a:spLocks noChangeArrowheads="1"/>
          </p:cNvSpPr>
          <p:nvPr/>
        </p:nvSpPr>
        <p:spPr bwMode="auto">
          <a:xfrm>
            <a:off x="2667000" y="5105400"/>
            <a:ext cx="207803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Zerubbabel</a:t>
            </a:r>
          </a:p>
        </p:txBody>
      </p:sp>
      <p:sp>
        <p:nvSpPr>
          <p:cNvPr id="119831"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444-425</a:t>
            </a:r>
          </a:p>
        </p:txBody>
      </p:sp>
      <p:sp>
        <p:nvSpPr>
          <p:cNvPr id="119832" name="Rectangle 24"/>
          <p:cNvSpPr>
            <a:spLocks noChangeArrowheads="1"/>
          </p:cNvSpPr>
          <p:nvPr/>
        </p:nvSpPr>
        <p:spPr bwMode="auto">
          <a:xfrm>
            <a:off x="5867400" y="5105400"/>
            <a:ext cx="12985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Esther</a:t>
            </a:r>
          </a:p>
        </p:txBody>
      </p:sp>
      <p:sp>
        <p:nvSpPr>
          <p:cNvPr id="119833"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483-473</a:t>
            </a:r>
          </a:p>
        </p:txBody>
      </p:sp>
      <p:sp>
        <p:nvSpPr>
          <p:cNvPr id="119834" name="Rectangle 26"/>
          <p:cNvSpPr>
            <a:spLocks noChangeArrowheads="1"/>
          </p:cNvSpPr>
          <p:nvPr/>
        </p:nvSpPr>
        <p:spPr bwMode="auto">
          <a:xfrm>
            <a:off x="2286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b="1" i="1">
                <a:solidFill>
                  <a:srgbClr val="FFFFFF"/>
                </a:solidFill>
                <a:effectLst/>
                <a:latin typeface="Arial"/>
                <a:ea typeface="+mn-ea"/>
                <a:cs typeface="Arial"/>
              </a:rPr>
              <a:t>Prophets:</a:t>
            </a:r>
          </a:p>
        </p:txBody>
      </p:sp>
      <p:sp>
        <p:nvSpPr>
          <p:cNvPr id="119835" name="Rectangle 27"/>
          <p:cNvSpPr>
            <a:spLocks noChangeArrowheads="1"/>
          </p:cNvSpPr>
          <p:nvPr/>
        </p:nvSpPr>
        <p:spPr bwMode="auto">
          <a:xfrm>
            <a:off x="2286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b="1" i="1">
                <a:solidFill>
                  <a:srgbClr val="FFFFFF"/>
                </a:solidFill>
                <a:effectLst/>
                <a:latin typeface="Arial"/>
                <a:ea typeface="+mn-ea"/>
                <a:cs typeface="Arial"/>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9830"/>
                                        </p:tgtEl>
                                        <p:attrNameLst>
                                          <p:attrName>style.visibility</p:attrName>
                                        </p:attrNameLst>
                                      </p:cBhvr>
                                      <p:to>
                                        <p:strVal val="visible"/>
                                      </p:to>
                                    </p:set>
                                    <p:anim calcmode="lin" valueType="num">
                                      <p:cBhvr additive="base">
                                        <p:cTn id="7" dur="500" fill="hold"/>
                                        <p:tgtEl>
                                          <p:spTgt spid="119830"/>
                                        </p:tgtEl>
                                        <p:attrNameLst>
                                          <p:attrName>ppt_x</p:attrName>
                                        </p:attrNameLst>
                                      </p:cBhvr>
                                      <p:tavLst>
                                        <p:tav tm="0">
                                          <p:val>
                                            <p:strVal val="0-#ppt_w/2"/>
                                          </p:val>
                                        </p:tav>
                                        <p:tav tm="100000">
                                          <p:val>
                                            <p:strVal val="#ppt_x"/>
                                          </p:val>
                                        </p:tav>
                                      </p:tavLst>
                                    </p:anim>
                                    <p:anim calcmode="lin" valueType="num">
                                      <p:cBhvr additive="base">
                                        <p:cTn id="8" dur="500" fill="hold"/>
                                        <p:tgtEl>
                                          <p:spTgt spid="1198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9820"/>
                                        </p:tgtEl>
                                        <p:attrNameLst>
                                          <p:attrName>style.visibility</p:attrName>
                                        </p:attrNameLst>
                                      </p:cBhvr>
                                      <p:to>
                                        <p:strVal val="visible"/>
                                      </p:to>
                                    </p:set>
                                    <p:anim calcmode="lin" valueType="num">
                                      <p:cBhvr additive="base">
                                        <p:cTn id="12" dur="500" fill="hold"/>
                                        <p:tgtEl>
                                          <p:spTgt spid="119820"/>
                                        </p:tgtEl>
                                        <p:attrNameLst>
                                          <p:attrName>ppt_x</p:attrName>
                                        </p:attrNameLst>
                                      </p:cBhvr>
                                      <p:tavLst>
                                        <p:tav tm="0">
                                          <p:val>
                                            <p:strVal val="0-#ppt_w/2"/>
                                          </p:val>
                                        </p:tav>
                                        <p:tav tm="100000">
                                          <p:val>
                                            <p:strVal val="#ppt_x"/>
                                          </p:val>
                                        </p:tav>
                                      </p:tavLst>
                                    </p:anim>
                                    <p:anim calcmode="lin" valueType="num">
                                      <p:cBhvr additive="base">
                                        <p:cTn id="13" dur="500" fill="hold"/>
                                        <p:tgtEl>
                                          <p:spTgt spid="11982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9821"/>
                                        </p:tgtEl>
                                        <p:attrNameLst>
                                          <p:attrName>style.visibility</p:attrName>
                                        </p:attrNameLst>
                                      </p:cBhvr>
                                      <p:to>
                                        <p:strVal val="visible"/>
                                      </p:to>
                                    </p:set>
                                    <p:anim calcmode="lin" valueType="num">
                                      <p:cBhvr additive="base">
                                        <p:cTn id="17" dur="500" fill="hold"/>
                                        <p:tgtEl>
                                          <p:spTgt spid="119821"/>
                                        </p:tgtEl>
                                        <p:attrNameLst>
                                          <p:attrName>ppt_x</p:attrName>
                                        </p:attrNameLst>
                                      </p:cBhvr>
                                      <p:tavLst>
                                        <p:tav tm="0">
                                          <p:val>
                                            <p:strVal val="0-#ppt_w/2"/>
                                          </p:val>
                                        </p:tav>
                                        <p:tav tm="100000">
                                          <p:val>
                                            <p:strVal val="#ppt_x"/>
                                          </p:val>
                                        </p:tav>
                                      </p:tavLst>
                                    </p:anim>
                                    <p:anim calcmode="lin" valueType="num">
                                      <p:cBhvr additive="base">
                                        <p:cTn id="18" dur="500" fill="hold"/>
                                        <p:tgtEl>
                                          <p:spTgt spid="11982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9832"/>
                                        </p:tgtEl>
                                        <p:attrNameLst>
                                          <p:attrName>style.visibility</p:attrName>
                                        </p:attrNameLst>
                                      </p:cBhvr>
                                      <p:to>
                                        <p:strVal val="visible"/>
                                      </p:to>
                                    </p:set>
                                    <p:anim calcmode="lin" valueType="num">
                                      <p:cBhvr additive="base">
                                        <p:cTn id="22" dur="500" fill="hold"/>
                                        <p:tgtEl>
                                          <p:spTgt spid="119832"/>
                                        </p:tgtEl>
                                        <p:attrNameLst>
                                          <p:attrName>ppt_x</p:attrName>
                                        </p:attrNameLst>
                                      </p:cBhvr>
                                      <p:tavLst>
                                        <p:tav tm="0">
                                          <p:val>
                                            <p:strVal val="0-#ppt_w/2"/>
                                          </p:val>
                                        </p:tav>
                                        <p:tav tm="100000">
                                          <p:val>
                                            <p:strVal val="#ppt_x"/>
                                          </p:val>
                                        </p:tav>
                                      </p:tavLst>
                                    </p:anim>
                                    <p:anim calcmode="lin" valueType="num">
                                      <p:cBhvr additive="base">
                                        <p:cTn id="23"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9825"/>
                                        </p:tgtEl>
                                        <p:attrNameLst>
                                          <p:attrName>style.visibility</p:attrName>
                                        </p:attrNameLst>
                                      </p:cBhvr>
                                      <p:to>
                                        <p:strVal val="visible"/>
                                      </p:to>
                                    </p:set>
                                    <p:anim calcmode="lin" valueType="num">
                                      <p:cBhvr additive="base">
                                        <p:cTn id="28" dur="500" fill="hold"/>
                                        <p:tgtEl>
                                          <p:spTgt spid="119825"/>
                                        </p:tgtEl>
                                        <p:attrNameLst>
                                          <p:attrName>ppt_x</p:attrName>
                                        </p:attrNameLst>
                                      </p:cBhvr>
                                      <p:tavLst>
                                        <p:tav tm="0">
                                          <p:val>
                                            <p:strVal val="0-#ppt_w/2"/>
                                          </p:val>
                                        </p:tav>
                                        <p:tav tm="100000">
                                          <p:val>
                                            <p:strVal val="#ppt_x"/>
                                          </p:val>
                                        </p:tav>
                                      </p:tavLst>
                                    </p:anim>
                                    <p:anim calcmode="lin" valueType="num">
                                      <p:cBhvr additive="base">
                                        <p:cTn id="29"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9826"/>
                                        </p:tgtEl>
                                        <p:attrNameLst>
                                          <p:attrName>style.visibility</p:attrName>
                                        </p:attrNameLst>
                                      </p:cBhvr>
                                      <p:to>
                                        <p:strVal val="visible"/>
                                      </p:to>
                                    </p:set>
                                    <p:anim calcmode="lin" valueType="num">
                                      <p:cBhvr additive="base">
                                        <p:cTn id="34" dur="500" fill="hold"/>
                                        <p:tgtEl>
                                          <p:spTgt spid="119826"/>
                                        </p:tgtEl>
                                        <p:attrNameLst>
                                          <p:attrName>ppt_x</p:attrName>
                                        </p:attrNameLst>
                                      </p:cBhvr>
                                      <p:tavLst>
                                        <p:tav tm="0">
                                          <p:val>
                                            <p:strVal val="0-#ppt_w/2"/>
                                          </p:val>
                                        </p:tav>
                                        <p:tav tm="100000">
                                          <p:val>
                                            <p:strVal val="#ppt_x"/>
                                          </p:val>
                                        </p:tav>
                                      </p:tavLst>
                                    </p:anim>
                                    <p:anim calcmode="lin" valueType="num">
                                      <p:cBhvr additive="base">
                                        <p:cTn id="35"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19822"/>
                                        </p:tgtEl>
                                        <p:attrNameLst>
                                          <p:attrName>style.visibility</p:attrName>
                                        </p:attrNameLst>
                                      </p:cBhvr>
                                      <p:to>
                                        <p:strVal val="visible"/>
                                      </p:to>
                                    </p:set>
                                    <p:anim calcmode="lin" valueType="num">
                                      <p:cBhvr additive="base">
                                        <p:cTn id="40" dur="500" fill="hold"/>
                                        <p:tgtEl>
                                          <p:spTgt spid="119822"/>
                                        </p:tgtEl>
                                        <p:attrNameLst>
                                          <p:attrName>ppt_x</p:attrName>
                                        </p:attrNameLst>
                                      </p:cBhvr>
                                      <p:tavLst>
                                        <p:tav tm="0">
                                          <p:val>
                                            <p:strVal val="0-#ppt_w/2"/>
                                          </p:val>
                                        </p:tav>
                                        <p:tav tm="100000">
                                          <p:val>
                                            <p:strVal val="#ppt_x"/>
                                          </p:val>
                                        </p:tav>
                                      </p:tavLst>
                                    </p:anim>
                                    <p:anim calcmode="lin" valueType="num">
                                      <p:cBhvr additive="base">
                                        <p:cTn id="41"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utoUpdateAnimBg="0"/>
      <p:bldP spid="119821" grpId="0" autoUpdateAnimBg="0"/>
      <p:bldP spid="119822" grpId="0" autoUpdateAnimBg="0"/>
      <p:bldP spid="119825" grpId="0" autoUpdateAnimBg="0"/>
      <p:bldP spid="119826" grpId="0" autoUpdateAnimBg="0"/>
      <p:bldP spid="119830" grpId="0" autoUpdateAnimBg="0"/>
      <p:bldP spid="11983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2202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1">
              <a:effectLst>
                <a:outerShdw blurRad="38100" dist="38100" dir="2700000" algn="tl">
                  <a:srgbClr val="000000"/>
                </a:outerShdw>
              </a:effectLst>
              <a:latin typeface="Arial"/>
              <a:ea typeface="+mn-ea"/>
              <a:cs typeface="Arial"/>
            </a:endParaRPr>
          </a:p>
        </p:txBody>
      </p:sp>
      <p:grpSp>
        <p:nvGrpSpPr>
          <p:cNvPr id="125954" name="Group 4"/>
          <p:cNvGrpSpPr>
            <a:grpSpLocks/>
          </p:cNvGrpSpPr>
          <p:nvPr/>
        </p:nvGrpSpPr>
        <p:grpSpPr bwMode="auto">
          <a:xfrm>
            <a:off x="-76200" y="4235450"/>
            <a:ext cx="9059863" cy="1484313"/>
            <a:chOff x="432" y="1948"/>
            <a:chExt cx="5136" cy="935"/>
          </a:xfrm>
        </p:grpSpPr>
        <p:sp>
          <p:nvSpPr>
            <p:cNvPr id="71685"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6" name="Text Box 6"/>
            <p:cNvSpPr txBox="1">
              <a:spLocks noChangeArrowheads="1"/>
            </p:cNvSpPr>
            <p:nvPr/>
          </p:nvSpPr>
          <p:spPr bwMode="auto">
            <a:xfrm>
              <a:off x="4464" y="2476"/>
              <a:ext cx="60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Dec</a:t>
              </a:r>
            </a:p>
          </p:txBody>
        </p:sp>
        <p:sp>
          <p:nvSpPr>
            <p:cNvPr id="71687" name="Line 7"/>
            <p:cNvSpPr>
              <a:spLocks noChangeShapeType="1"/>
            </p:cNvSpPr>
            <p:nvPr/>
          </p:nvSpPr>
          <p:spPr bwMode="auto">
            <a:xfrm>
              <a:off x="5270"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8" name="Text Box 8"/>
            <p:cNvSpPr txBox="1">
              <a:spLocks noChangeArrowheads="1"/>
            </p:cNvSpPr>
            <p:nvPr/>
          </p:nvSpPr>
          <p:spPr bwMode="auto">
            <a:xfrm>
              <a:off x="1815" y="2476"/>
              <a:ext cx="796"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Sep</a:t>
              </a:r>
            </a:p>
          </p:txBody>
        </p:sp>
        <p:sp>
          <p:nvSpPr>
            <p:cNvPr id="71689"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0"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Oct</a:t>
              </a:r>
            </a:p>
          </p:txBody>
        </p:sp>
        <p:sp>
          <p:nvSpPr>
            <p:cNvPr id="71691"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2" name="Text Box 12"/>
            <p:cNvSpPr txBox="1">
              <a:spLocks noChangeArrowheads="1"/>
            </p:cNvSpPr>
            <p:nvPr/>
          </p:nvSpPr>
          <p:spPr bwMode="auto">
            <a:xfrm>
              <a:off x="3591" y="2476"/>
              <a:ext cx="769"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Nov</a:t>
              </a:r>
            </a:p>
          </p:txBody>
        </p:sp>
        <p:sp>
          <p:nvSpPr>
            <p:cNvPr id="71693"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4"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Aug</a:t>
              </a:r>
            </a:p>
          </p:txBody>
        </p:sp>
        <p:sp>
          <p:nvSpPr>
            <p:cNvPr id="71695"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6"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grpSp>
      <p:sp>
        <p:nvSpPr>
          <p:cNvPr id="71697" name="AutoShape 17"/>
          <p:cNvSpPr>
            <a:spLocks noChangeArrowheads="1"/>
          </p:cNvSpPr>
          <p:nvPr/>
        </p:nvSpPr>
        <p:spPr bwMode="auto">
          <a:xfrm flipV="1">
            <a:off x="16383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698" name="Text Box 18"/>
          <p:cNvSpPr txBox="1">
            <a:spLocks noChangeArrowheads="1"/>
          </p:cNvSpPr>
          <p:nvPr/>
        </p:nvSpPr>
        <p:spPr bwMode="auto">
          <a:xfrm>
            <a:off x="1143000" y="2743200"/>
            <a:ext cx="1608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8/29</a:t>
            </a:r>
          </a:p>
          <a:p>
            <a:pPr algn="ctr">
              <a:defRPr/>
            </a:pPr>
            <a:r>
              <a:rPr lang="en-US" sz="3200" b="1">
                <a:effectLst/>
                <a:latin typeface="Arial"/>
                <a:ea typeface="+mn-ea"/>
                <a:cs typeface="Arial"/>
              </a:rPr>
              <a:t>1:1</a:t>
            </a:r>
          </a:p>
        </p:txBody>
      </p:sp>
      <p:sp>
        <p:nvSpPr>
          <p:cNvPr id="71699" name="AutoShape 19"/>
          <p:cNvSpPr>
            <a:spLocks noChangeArrowheads="1"/>
          </p:cNvSpPr>
          <p:nvPr/>
        </p:nvSpPr>
        <p:spPr bwMode="auto">
          <a:xfrm flipV="1">
            <a:off x="40767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0" name="Text Box 20"/>
          <p:cNvSpPr txBox="1">
            <a:spLocks noChangeArrowheads="1"/>
          </p:cNvSpPr>
          <p:nvPr/>
        </p:nvSpPr>
        <p:spPr bwMode="auto">
          <a:xfrm>
            <a:off x="34290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10/17</a:t>
            </a:r>
          </a:p>
          <a:p>
            <a:pPr algn="ctr">
              <a:defRPr/>
            </a:pPr>
            <a:r>
              <a:rPr lang="en-US" sz="3200" b="1">
                <a:effectLst/>
                <a:latin typeface="Arial"/>
                <a:ea typeface="+mn-ea"/>
                <a:cs typeface="Arial"/>
              </a:rPr>
              <a:t>2:1</a:t>
            </a:r>
          </a:p>
        </p:txBody>
      </p:sp>
      <p:sp>
        <p:nvSpPr>
          <p:cNvPr id="71701" name="Text Box 21"/>
          <p:cNvSpPr txBox="1">
            <a:spLocks noChangeArrowheads="1"/>
          </p:cNvSpPr>
          <p:nvPr/>
        </p:nvSpPr>
        <p:spPr bwMode="auto">
          <a:xfrm>
            <a:off x="22098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9/21</a:t>
            </a:r>
          </a:p>
          <a:p>
            <a:pPr algn="ctr">
              <a:defRPr/>
            </a:pPr>
            <a:r>
              <a:rPr lang="en-US" sz="3200" b="1">
                <a:effectLst/>
                <a:latin typeface="Arial"/>
                <a:ea typeface="+mn-ea"/>
                <a:cs typeface="Arial"/>
              </a:rPr>
              <a:t>1:15</a:t>
            </a:r>
          </a:p>
        </p:txBody>
      </p:sp>
      <p:sp>
        <p:nvSpPr>
          <p:cNvPr id="71702" name="AutoShape 22"/>
          <p:cNvSpPr>
            <a:spLocks noChangeArrowheads="1"/>
          </p:cNvSpPr>
          <p:nvPr/>
        </p:nvSpPr>
        <p:spPr bwMode="auto">
          <a:xfrm flipV="1">
            <a:off x="28575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3" name="AutoShape 23"/>
          <p:cNvSpPr>
            <a:spLocks noChangeArrowheads="1"/>
          </p:cNvSpPr>
          <p:nvPr/>
        </p:nvSpPr>
        <p:spPr bwMode="auto">
          <a:xfrm flipV="1">
            <a:off x="63246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4" name="Text Box 24"/>
          <p:cNvSpPr txBox="1">
            <a:spLocks noChangeArrowheads="1"/>
          </p:cNvSpPr>
          <p:nvPr/>
        </p:nvSpPr>
        <p:spPr bwMode="auto">
          <a:xfrm>
            <a:off x="5257800" y="2743200"/>
            <a:ext cx="3640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12/18</a:t>
            </a:r>
          </a:p>
          <a:p>
            <a:pPr algn="ctr">
              <a:defRPr/>
            </a:pPr>
            <a:r>
              <a:rPr lang="en-US" sz="3200" b="1" dirty="0">
                <a:effectLst/>
                <a:latin typeface="Arial"/>
                <a:ea typeface="+mn-ea"/>
                <a:cs typeface="Arial"/>
              </a:rPr>
              <a:t>2:10, 18, 20</a:t>
            </a:r>
          </a:p>
        </p:txBody>
      </p:sp>
      <p:sp>
        <p:nvSpPr>
          <p:cNvPr id="71705" name="Text Box 25"/>
          <p:cNvSpPr txBox="1">
            <a:spLocks noChangeArrowheads="1"/>
          </p:cNvSpPr>
          <p:nvPr/>
        </p:nvSpPr>
        <p:spPr bwMode="auto">
          <a:xfrm>
            <a:off x="2438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520 BC</a:t>
            </a:r>
          </a:p>
        </p:txBody>
      </p:sp>
      <p:sp>
        <p:nvSpPr>
          <p:cNvPr id="71706" name="Text Box 26"/>
          <p:cNvSpPr txBox="1">
            <a:spLocks noChangeArrowheads="1"/>
          </p:cNvSpPr>
          <p:nvPr/>
        </p:nvSpPr>
        <p:spPr bwMode="auto">
          <a:xfrm>
            <a:off x="2362200" y="2133600"/>
            <a:ext cx="16684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Rebuilding Resumes</a:t>
            </a:r>
          </a:p>
        </p:txBody>
      </p:sp>
      <p:sp>
        <p:nvSpPr>
          <p:cNvPr id="71707" name="Text Box 27"/>
          <p:cNvSpPr txBox="1">
            <a:spLocks noChangeArrowheads="1"/>
          </p:cNvSpPr>
          <p:nvPr/>
        </p:nvSpPr>
        <p:spPr bwMode="auto">
          <a:xfrm>
            <a:off x="1295400" y="2133600"/>
            <a:ext cx="1524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#1</a:t>
            </a:r>
          </a:p>
        </p:txBody>
      </p:sp>
      <p:sp>
        <p:nvSpPr>
          <p:cNvPr id="71708" name="Text Box 28"/>
          <p:cNvSpPr txBox="1">
            <a:spLocks noChangeArrowheads="1"/>
          </p:cNvSpPr>
          <p:nvPr/>
        </p:nvSpPr>
        <p:spPr bwMode="auto">
          <a:xfrm>
            <a:off x="3581400" y="2133600"/>
            <a:ext cx="1524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#2</a:t>
            </a:r>
          </a:p>
        </p:txBody>
      </p:sp>
      <p:sp>
        <p:nvSpPr>
          <p:cNvPr id="71709" name="Text Box 29"/>
          <p:cNvSpPr txBox="1">
            <a:spLocks noChangeArrowheads="1"/>
          </p:cNvSpPr>
          <p:nvPr/>
        </p:nvSpPr>
        <p:spPr bwMode="auto">
          <a:xfrm>
            <a:off x="6096000" y="2133600"/>
            <a:ext cx="1524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Prophecies #3-4</a:t>
            </a:r>
          </a:p>
        </p:txBody>
      </p:sp>
      <p:sp>
        <p:nvSpPr>
          <p:cNvPr id="71710" name="Text Box 30"/>
          <p:cNvSpPr txBox="1">
            <a:spLocks noChangeArrowheads="1"/>
          </p:cNvSpPr>
          <p:nvPr/>
        </p:nvSpPr>
        <p:spPr bwMode="auto">
          <a:xfrm>
            <a:off x="76200" y="2425700"/>
            <a:ext cx="1447800" cy="1384300"/>
          </a:xfrm>
          <a:prstGeom prst="rect">
            <a:avLst/>
          </a:prstGeom>
          <a:noFill/>
          <a:ln w="9525">
            <a:noFill/>
            <a:miter lim="800000"/>
            <a:headEnd/>
            <a:tailEnd/>
          </a:ln>
          <a:effectLst/>
        </p:spPr>
        <p:txBody>
          <a:bodyPr>
            <a:spAutoFit/>
          </a:bodyPr>
          <a:lstStyle/>
          <a:p>
            <a:pPr algn="ctr">
              <a:spcBef>
                <a:spcPct val="50000"/>
              </a:spcBef>
              <a:defRPr/>
            </a:pPr>
            <a:r>
              <a:rPr lang="en-US" sz="2800" b="1" dirty="0">
                <a:latin typeface="Arial"/>
                <a:ea typeface="+mn-ea"/>
                <a:cs typeface="Arial"/>
              </a:rPr>
              <a:t>Dates in Haggai</a:t>
            </a:r>
          </a:p>
        </p:txBody>
      </p:sp>
      <p:sp>
        <p:nvSpPr>
          <p:cNvPr id="71711" name="Text Box 31"/>
          <p:cNvSpPr txBox="1">
            <a:spLocks noChangeArrowheads="1"/>
          </p:cNvSpPr>
          <p:nvPr/>
        </p:nvSpPr>
        <p:spPr bwMode="auto">
          <a:xfrm>
            <a:off x="4605338" y="1371600"/>
            <a:ext cx="1947862"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Oct/Nov</a:t>
            </a:r>
          </a:p>
          <a:p>
            <a:pPr algn="ctr">
              <a:defRPr/>
            </a:pPr>
            <a:r>
              <a:rPr lang="en-US" sz="3200" b="1" dirty="0">
                <a:effectLst/>
                <a:latin typeface="Arial"/>
                <a:ea typeface="+mn-ea"/>
                <a:cs typeface="Arial"/>
              </a:rPr>
              <a:t>1:1-6</a:t>
            </a:r>
          </a:p>
        </p:txBody>
      </p:sp>
      <p:sp>
        <p:nvSpPr>
          <p:cNvPr id="71712" name="AutoShape 32"/>
          <p:cNvSpPr>
            <a:spLocks noChangeArrowheads="1"/>
          </p:cNvSpPr>
          <p:nvPr/>
        </p:nvSpPr>
        <p:spPr bwMode="auto">
          <a:xfrm flipV="1">
            <a:off x="5283200" y="24384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3" name="Text Box 33"/>
          <p:cNvSpPr txBox="1">
            <a:spLocks noChangeArrowheads="1"/>
          </p:cNvSpPr>
          <p:nvPr/>
        </p:nvSpPr>
        <p:spPr bwMode="auto">
          <a:xfrm>
            <a:off x="4757738" y="762000"/>
            <a:ext cx="16684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Begins Preaching</a:t>
            </a:r>
          </a:p>
        </p:txBody>
      </p:sp>
      <p:sp>
        <p:nvSpPr>
          <p:cNvPr id="71714" name="Text Box 34"/>
          <p:cNvSpPr txBox="1">
            <a:spLocks noChangeArrowheads="1"/>
          </p:cNvSpPr>
          <p:nvPr/>
        </p:nvSpPr>
        <p:spPr bwMode="auto">
          <a:xfrm>
            <a:off x="7239000" y="12954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2/15</a:t>
            </a:r>
          </a:p>
          <a:p>
            <a:pPr algn="ctr">
              <a:defRPr/>
            </a:pPr>
            <a:r>
              <a:rPr lang="en-US" sz="3200" b="1">
                <a:effectLst/>
                <a:latin typeface="Arial"/>
                <a:ea typeface="+mn-ea"/>
                <a:cs typeface="Arial"/>
              </a:rPr>
              <a:t>1:7-6:15</a:t>
            </a:r>
          </a:p>
        </p:txBody>
      </p:sp>
      <p:sp>
        <p:nvSpPr>
          <p:cNvPr id="71715" name="AutoShape 35"/>
          <p:cNvSpPr>
            <a:spLocks noChangeArrowheads="1"/>
          </p:cNvSpPr>
          <p:nvPr/>
        </p:nvSpPr>
        <p:spPr bwMode="auto">
          <a:xfrm flipV="1">
            <a:off x="8039100" y="23622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6" name="Text Box 36"/>
          <p:cNvSpPr txBox="1">
            <a:spLocks noChangeArrowheads="1"/>
          </p:cNvSpPr>
          <p:nvPr/>
        </p:nvSpPr>
        <p:spPr bwMode="auto">
          <a:xfrm>
            <a:off x="6916738" y="669925"/>
            <a:ext cx="24558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Night Visions Joshua Crowned</a:t>
            </a:r>
          </a:p>
        </p:txBody>
      </p:sp>
      <p:sp>
        <p:nvSpPr>
          <p:cNvPr id="71717" name="Text Box 37"/>
          <p:cNvSpPr txBox="1">
            <a:spLocks noChangeArrowheads="1"/>
          </p:cNvSpPr>
          <p:nvPr/>
        </p:nvSpPr>
        <p:spPr bwMode="auto">
          <a:xfrm>
            <a:off x="6629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519 BC</a:t>
            </a:r>
          </a:p>
        </p:txBody>
      </p:sp>
      <p:sp>
        <p:nvSpPr>
          <p:cNvPr id="71718" name="Rectangle 38"/>
          <p:cNvSpPr>
            <a:spLocks noGrp="1" noChangeArrowheads="1"/>
          </p:cNvSpPr>
          <p:nvPr>
            <p:ph type="title" idx="4294967295"/>
          </p:nvPr>
        </p:nvSpPr>
        <p:spPr>
          <a:xfrm>
            <a:off x="457200" y="0"/>
            <a:ext cx="8636000" cy="914400"/>
          </a:xfrm>
        </p:spPr>
        <p:txBody>
          <a:bodyPr/>
          <a:lstStyle/>
          <a:p>
            <a:pPr eaLnBrk="1" hangingPunct="1">
              <a:defRPr/>
            </a:pPr>
            <a:r>
              <a:rPr lang="en-US" b="1">
                <a:solidFill>
                  <a:schemeClr val="folHlink"/>
                </a:solidFill>
                <a:latin typeface="Arial" charset="0"/>
                <a:ea typeface="ＭＳ Ｐゴシック" charset="0"/>
                <a:cs typeface="Arial" charset="0"/>
              </a:rPr>
              <a:t>Dates in Zechariah</a:t>
            </a:r>
            <a:endParaRPr lang="en-US" b="1">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wipe(up)">
                                      <p:cBhvr>
                                        <p:cTn id="12" dur="500"/>
                                        <p:tgtEl>
                                          <p:spTgt spid="7169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707"/>
                                        </p:tgtEl>
                                        <p:attrNameLst>
                                          <p:attrName>style.visibility</p:attrName>
                                        </p:attrNameLst>
                                      </p:cBhvr>
                                      <p:to>
                                        <p:strVal val="visible"/>
                                      </p:to>
                                    </p:set>
                                    <p:animEffect transition="in" filter="fade">
                                      <p:cBhvr>
                                        <p:cTn id="16" dur="500"/>
                                        <p:tgtEl>
                                          <p:spTgt spid="71707"/>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1698"/>
                                        </p:tgtEl>
                                        <p:attrNameLst>
                                          <p:attrName>style.visibility</p:attrName>
                                        </p:attrNameLst>
                                      </p:cBhvr>
                                      <p:to>
                                        <p:strVal val="visible"/>
                                      </p:to>
                                    </p:set>
                                    <p:anim calcmode="lin" valueType="num">
                                      <p:cBhvr additive="base">
                                        <p:cTn id="20" dur="500" fill="hold"/>
                                        <p:tgtEl>
                                          <p:spTgt spid="71698"/>
                                        </p:tgtEl>
                                        <p:attrNameLst>
                                          <p:attrName>ppt_x</p:attrName>
                                        </p:attrNameLst>
                                      </p:cBhvr>
                                      <p:tavLst>
                                        <p:tav tm="0">
                                          <p:val>
                                            <p:strVal val="#ppt_x"/>
                                          </p:val>
                                        </p:tav>
                                        <p:tav tm="100000">
                                          <p:val>
                                            <p:strVal val="#ppt_x"/>
                                          </p:val>
                                        </p:tav>
                                      </p:tavLst>
                                    </p:anim>
                                    <p:anim calcmode="lin" valueType="num">
                                      <p:cBhvr additive="base">
                                        <p:cTn id="21"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up)">
                                      <p:cBhvr>
                                        <p:cTn id="26" dur="500"/>
                                        <p:tgtEl>
                                          <p:spTgt spid="71702"/>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1706"/>
                                        </p:tgtEl>
                                        <p:attrNameLst>
                                          <p:attrName>style.visibility</p:attrName>
                                        </p:attrNameLst>
                                      </p:cBhvr>
                                      <p:to>
                                        <p:strVal val="visible"/>
                                      </p:to>
                                    </p:set>
                                    <p:animEffect transition="in" filter="fade">
                                      <p:cBhvr>
                                        <p:cTn id="30" dur="500"/>
                                        <p:tgtEl>
                                          <p:spTgt spid="71706"/>
                                        </p:tgtEl>
                                      </p:cBhvr>
                                    </p:animEffect>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71701"/>
                                        </p:tgtEl>
                                        <p:attrNameLst>
                                          <p:attrName>style.visibility</p:attrName>
                                        </p:attrNameLst>
                                      </p:cBhvr>
                                      <p:to>
                                        <p:strVal val="visible"/>
                                      </p:to>
                                    </p:set>
                                    <p:anim calcmode="lin" valueType="num">
                                      <p:cBhvr additive="base">
                                        <p:cTn id="34" dur="500" fill="hold"/>
                                        <p:tgtEl>
                                          <p:spTgt spid="71701"/>
                                        </p:tgtEl>
                                        <p:attrNameLst>
                                          <p:attrName>ppt_x</p:attrName>
                                        </p:attrNameLst>
                                      </p:cBhvr>
                                      <p:tavLst>
                                        <p:tav tm="0">
                                          <p:val>
                                            <p:strVal val="#ppt_x"/>
                                          </p:val>
                                        </p:tav>
                                        <p:tav tm="100000">
                                          <p:val>
                                            <p:strVal val="#ppt_x"/>
                                          </p:val>
                                        </p:tav>
                                      </p:tavLst>
                                    </p:anim>
                                    <p:anim calcmode="lin" valueType="num">
                                      <p:cBhvr additive="base">
                                        <p:cTn id="35"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1699"/>
                                        </p:tgtEl>
                                        <p:attrNameLst>
                                          <p:attrName>style.visibility</p:attrName>
                                        </p:attrNameLst>
                                      </p:cBhvr>
                                      <p:to>
                                        <p:strVal val="visible"/>
                                      </p:to>
                                    </p:set>
                                    <p:animEffect transition="in" filter="wipe(up)">
                                      <p:cBhvr>
                                        <p:cTn id="40" dur="500"/>
                                        <p:tgtEl>
                                          <p:spTgt spid="7169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1708"/>
                                        </p:tgtEl>
                                        <p:attrNameLst>
                                          <p:attrName>style.visibility</p:attrName>
                                        </p:attrNameLst>
                                      </p:cBhvr>
                                      <p:to>
                                        <p:strVal val="visible"/>
                                      </p:to>
                                    </p:set>
                                    <p:animEffect transition="in" filter="fade">
                                      <p:cBhvr>
                                        <p:cTn id="44" dur="500"/>
                                        <p:tgtEl>
                                          <p:spTgt spid="71708"/>
                                        </p:tgtEl>
                                      </p:cBhvr>
                                    </p:animEffect>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71700"/>
                                        </p:tgtEl>
                                        <p:attrNameLst>
                                          <p:attrName>style.visibility</p:attrName>
                                        </p:attrNameLst>
                                      </p:cBhvr>
                                      <p:to>
                                        <p:strVal val="visible"/>
                                      </p:to>
                                    </p:set>
                                    <p:anim calcmode="lin" valueType="num">
                                      <p:cBhvr additive="base">
                                        <p:cTn id="48" dur="500" fill="hold"/>
                                        <p:tgtEl>
                                          <p:spTgt spid="71700"/>
                                        </p:tgtEl>
                                        <p:attrNameLst>
                                          <p:attrName>ppt_x</p:attrName>
                                        </p:attrNameLst>
                                      </p:cBhvr>
                                      <p:tavLst>
                                        <p:tav tm="0">
                                          <p:val>
                                            <p:strVal val="#ppt_x"/>
                                          </p:val>
                                        </p:tav>
                                        <p:tav tm="100000">
                                          <p:val>
                                            <p:strVal val="#ppt_x"/>
                                          </p:val>
                                        </p:tav>
                                      </p:tavLst>
                                    </p:anim>
                                    <p:anim calcmode="lin" valueType="num">
                                      <p:cBhvr additive="base">
                                        <p:cTn id="49"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703"/>
                                        </p:tgtEl>
                                        <p:attrNameLst>
                                          <p:attrName>style.visibility</p:attrName>
                                        </p:attrNameLst>
                                      </p:cBhvr>
                                      <p:to>
                                        <p:strVal val="visible"/>
                                      </p:to>
                                    </p:set>
                                    <p:animEffect transition="in" filter="wipe(up)">
                                      <p:cBhvr>
                                        <p:cTn id="54" dur="500"/>
                                        <p:tgtEl>
                                          <p:spTgt spid="71703"/>
                                        </p:tgtEl>
                                      </p:cBhvr>
                                    </p:animEffect>
                                  </p:childTnLst>
                                </p:cTn>
                              </p:par>
                            </p:childTnLst>
                          </p:cTn>
                        </p:par>
                        <p:par>
                          <p:cTn id="55" fill="hold" nodeType="afterGroup">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1709"/>
                                        </p:tgtEl>
                                        <p:attrNameLst>
                                          <p:attrName>style.visibility</p:attrName>
                                        </p:attrNameLst>
                                      </p:cBhvr>
                                      <p:to>
                                        <p:strVal val="visible"/>
                                      </p:to>
                                    </p:set>
                                    <p:animEffect transition="in" filter="fade">
                                      <p:cBhvr>
                                        <p:cTn id="58" dur="500"/>
                                        <p:tgtEl>
                                          <p:spTgt spid="71709"/>
                                        </p:tgtEl>
                                      </p:cBhvr>
                                    </p:animEffect>
                                  </p:childTnLst>
                                </p:cTn>
                              </p:par>
                            </p:childTnLst>
                          </p:cTn>
                        </p:par>
                        <p:par>
                          <p:cTn id="59" fill="hold" nodeType="afterGroup">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71704"/>
                                        </p:tgtEl>
                                        <p:attrNameLst>
                                          <p:attrName>style.visibility</p:attrName>
                                        </p:attrNameLst>
                                      </p:cBhvr>
                                      <p:to>
                                        <p:strVal val="visible"/>
                                      </p:to>
                                    </p:set>
                                    <p:anim calcmode="lin" valueType="num">
                                      <p:cBhvr additive="base">
                                        <p:cTn id="62" dur="500" fill="hold"/>
                                        <p:tgtEl>
                                          <p:spTgt spid="71704"/>
                                        </p:tgtEl>
                                        <p:attrNameLst>
                                          <p:attrName>ppt_x</p:attrName>
                                        </p:attrNameLst>
                                      </p:cBhvr>
                                      <p:tavLst>
                                        <p:tav tm="0">
                                          <p:val>
                                            <p:strVal val="#ppt_x"/>
                                          </p:val>
                                        </p:tav>
                                        <p:tav tm="100000">
                                          <p:val>
                                            <p:strVal val="#ppt_x"/>
                                          </p:val>
                                        </p:tav>
                                      </p:tavLst>
                                    </p:anim>
                                    <p:anim calcmode="lin" valueType="num">
                                      <p:cBhvr additive="base">
                                        <p:cTn id="63"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1712"/>
                                        </p:tgtEl>
                                        <p:attrNameLst>
                                          <p:attrName>style.visibility</p:attrName>
                                        </p:attrNameLst>
                                      </p:cBhvr>
                                      <p:to>
                                        <p:strVal val="visible"/>
                                      </p:to>
                                    </p:set>
                                    <p:animEffect transition="in" filter="wipe(up)">
                                      <p:cBhvr>
                                        <p:cTn id="68" dur="500"/>
                                        <p:tgtEl>
                                          <p:spTgt spid="71712"/>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1713"/>
                                        </p:tgtEl>
                                        <p:attrNameLst>
                                          <p:attrName>style.visibility</p:attrName>
                                        </p:attrNameLst>
                                      </p:cBhvr>
                                      <p:to>
                                        <p:strVal val="visible"/>
                                      </p:to>
                                    </p:set>
                                    <p:animEffect transition="in" filter="fade">
                                      <p:cBhvr>
                                        <p:cTn id="72" dur="500"/>
                                        <p:tgtEl>
                                          <p:spTgt spid="71713"/>
                                        </p:tgtEl>
                                      </p:cBhvr>
                                    </p:animEffect>
                                  </p:childTnLst>
                                </p:cTn>
                              </p:par>
                            </p:childTnLst>
                          </p:cTn>
                        </p:par>
                        <p:par>
                          <p:cTn id="73" fill="hold" nodeType="afterGroup">
                            <p:stCondLst>
                              <p:cond delay="1000"/>
                            </p:stCondLst>
                            <p:childTnLst>
                              <p:par>
                                <p:cTn id="74" presetID="2" presetClass="entr" presetSubtype="4" fill="hold" grpId="0" nodeType="afterEffect">
                                  <p:stCondLst>
                                    <p:cond delay="0"/>
                                  </p:stCondLst>
                                  <p:childTnLst>
                                    <p:set>
                                      <p:cBhvr>
                                        <p:cTn id="75" dur="1" fill="hold">
                                          <p:stCondLst>
                                            <p:cond delay="0"/>
                                          </p:stCondLst>
                                        </p:cTn>
                                        <p:tgtEl>
                                          <p:spTgt spid="71711"/>
                                        </p:tgtEl>
                                        <p:attrNameLst>
                                          <p:attrName>style.visibility</p:attrName>
                                        </p:attrNameLst>
                                      </p:cBhvr>
                                      <p:to>
                                        <p:strVal val="visible"/>
                                      </p:to>
                                    </p:set>
                                    <p:anim calcmode="lin" valueType="num">
                                      <p:cBhvr additive="base">
                                        <p:cTn id="76" dur="500" fill="hold"/>
                                        <p:tgtEl>
                                          <p:spTgt spid="71711"/>
                                        </p:tgtEl>
                                        <p:attrNameLst>
                                          <p:attrName>ppt_x</p:attrName>
                                        </p:attrNameLst>
                                      </p:cBhvr>
                                      <p:tavLst>
                                        <p:tav tm="0">
                                          <p:val>
                                            <p:strVal val="#ppt_x"/>
                                          </p:val>
                                        </p:tav>
                                        <p:tav tm="100000">
                                          <p:val>
                                            <p:strVal val="#ppt_x"/>
                                          </p:val>
                                        </p:tav>
                                      </p:tavLst>
                                    </p:anim>
                                    <p:anim calcmode="lin" valueType="num">
                                      <p:cBhvr additive="base">
                                        <p:cTn id="77"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716"/>
                                        </p:tgtEl>
                                        <p:attrNameLst>
                                          <p:attrName>style.visibility</p:attrName>
                                        </p:attrNameLst>
                                      </p:cBhvr>
                                      <p:to>
                                        <p:strVal val="visible"/>
                                      </p:to>
                                    </p:set>
                                    <p:animEffect transition="in" filter="fade">
                                      <p:cBhvr>
                                        <p:cTn id="82" dur="500"/>
                                        <p:tgtEl>
                                          <p:spTgt spid="71716"/>
                                        </p:tgtEl>
                                      </p:cBhvr>
                                    </p:animEffect>
                                  </p:childTnLst>
                                </p:cTn>
                              </p:par>
                            </p:childTnLst>
                          </p:cTn>
                        </p:par>
                        <p:par>
                          <p:cTn id="83" fill="hold" nodeType="afterGroup">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71715"/>
                                        </p:tgtEl>
                                        <p:attrNameLst>
                                          <p:attrName>style.visibility</p:attrName>
                                        </p:attrNameLst>
                                      </p:cBhvr>
                                      <p:to>
                                        <p:strVal val="visible"/>
                                      </p:to>
                                    </p:set>
                                    <p:anim calcmode="lin" valueType="num">
                                      <p:cBhvr additive="base">
                                        <p:cTn id="86" dur="500" fill="hold"/>
                                        <p:tgtEl>
                                          <p:spTgt spid="71715"/>
                                        </p:tgtEl>
                                        <p:attrNameLst>
                                          <p:attrName>ppt_x</p:attrName>
                                        </p:attrNameLst>
                                      </p:cBhvr>
                                      <p:tavLst>
                                        <p:tav tm="0">
                                          <p:val>
                                            <p:strVal val="#ppt_x"/>
                                          </p:val>
                                        </p:tav>
                                        <p:tav tm="100000">
                                          <p:val>
                                            <p:strVal val="#ppt_x"/>
                                          </p:val>
                                        </p:tav>
                                      </p:tavLst>
                                    </p:anim>
                                    <p:anim calcmode="lin" valueType="num">
                                      <p:cBhvr additive="base">
                                        <p:cTn id="87" dur="500" fill="hold"/>
                                        <p:tgtEl>
                                          <p:spTgt spid="71715"/>
                                        </p:tgtEl>
                                        <p:attrNameLst>
                                          <p:attrName>ppt_y</p:attrName>
                                        </p:attrNameLst>
                                      </p:cBhvr>
                                      <p:tavLst>
                                        <p:tav tm="0">
                                          <p:val>
                                            <p:strVal val="1+#ppt_h/2"/>
                                          </p:val>
                                        </p:tav>
                                        <p:tav tm="100000">
                                          <p:val>
                                            <p:strVal val="#ppt_y"/>
                                          </p:val>
                                        </p:tav>
                                      </p:tavLst>
                                    </p:anim>
                                  </p:childTnLst>
                                </p:cTn>
                              </p:par>
                            </p:childTnLst>
                          </p:cTn>
                        </p:par>
                        <p:par>
                          <p:cTn id="88" fill="hold" nodeType="afterGroup">
                            <p:stCondLst>
                              <p:cond delay="1000"/>
                            </p:stCondLst>
                            <p:childTnLst>
                              <p:par>
                                <p:cTn id="89" presetID="2" presetClass="entr" presetSubtype="4" fill="hold" grpId="0" nodeType="afterEffect">
                                  <p:stCondLst>
                                    <p:cond delay="0"/>
                                  </p:stCondLst>
                                  <p:childTnLst>
                                    <p:set>
                                      <p:cBhvr>
                                        <p:cTn id="90" dur="1" fill="hold">
                                          <p:stCondLst>
                                            <p:cond delay="0"/>
                                          </p:stCondLst>
                                        </p:cTn>
                                        <p:tgtEl>
                                          <p:spTgt spid="71714"/>
                                        </p:tgtEl>
                                        <p:attrNameLst>
                                          <p:attrName>style.visibility</p:attrName>
                                        </p:attrNameLst>
                                      </p:cBhvr>
                                      <p:to>
                                        <p:strVal val="visible"/>
                                      </p:to>
                                    </p:set>
                                    <p:anim calcmode="lin" valueType="num">
                                      <p:cBhvr additive="base">
                                        <p:cTn id="91" dur="500" fill="hold"/>
                                        <p:tgtEl>
                                          <p:spTgt spid="71714"/>
                                        </p:tgtEl>
                                        <p:attrNameLst>
                                          <p:attrName>ppt_x</p:attrName>
                                        </p:attrNameLst>
                                      </p:cBhvr>
                                      <p:tavLst>
                                        <p:tav tm="0">
                                          <p:val>
                                            <p:strVal val="#ppt_x"/>
                                          </p:val>
                                        </p:tav>
                                        <p:tav tm="100000">
                                          <p:val>
                                            <p:strVal val="#ppt_x"/>
                                          </p:val>
                                        </p:tav>
                                      </p:tavLst>
                                    </p:anim>
                                    <p:anim calcmode="lin" valueType="num">
                                      <p:cBhvr additive="base">
                                        <p:cTn id="92"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solidFill>
                  <a:srgbClr val="FFFFFF"/>
                </a:solidFill>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Tree>
    <p:extLst>
      <p:ext uri="{BB962C8B-B14F-4D97-AF65-F5344CB8AC3E}">
        <p14:creationId xmlns:p14="http://schemas.microsoft.com/office/powerpoint/2010/main" val="371584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1</a:t>
            </a:r>
          </a:p>
        </p:txBody>
      </p:sp>
    </p:spTree>
    <p:extLst>
      <p:ext uri="{BB962C8B-B14F-4D97-AF65-F5344CB8AC3E}">
        <p14:creationId xmlns:p14="http://schemas.microsoft.com/office/powerpoint/2010/main" val="769260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November of the second year of King Darius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reign,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gave this message to the prophet Zechariah son of Berekiah and grandson of Iddo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(Zech 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28296058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dirty="0" err="1">
                <a:solidFill>
                  <a:schemeClr val="bg2"/>
                </a:solidFill>
                <a:effectLst/>
                <a:latin typeface="Bwhebb" charset="0"/>
              </a:rPr>
              <a:t>hy</a:t>
            </a:r>
            <a:r>
              <a:rPr lang="ru-RU" sz="6000" dirty="0" err="1">
                <a:solidFill>
                  <a:schemeClr val="bg2"/>
                </a:solidFill>
                <a:effectLst/>
                <a:latin typeface="Bwhebb" charset="0"/>
              </a:rPr>
              <a:t>"</a:t>
            </a:r>
            <a:r>
              <a:rPr lang="en-US" sz="6000" dirty="0" err="1">
                <a:solidFill>
                  <a:schemeClr val="bg2"/>
                </a:solidFill>
                <a:effectLst/>
                <a:latin typeface="Bwhebb" charset="0"/>
              </a:rPr>
              <a:t>r</a:t>
            </a:r>
            <a:r>
              <a:rPr lang="en-US" sz="6000" dirty="0">
                <a:solidFill>
                  <a:schemeClr val="bg2"/>
                </a:solidFill>
                <a:effectLst/>
                <a:latin typeface="Bwhebb" charset="0"/>
              </a:rPr>
              <a:t>&gt;</a:t>
            </a:r>
            <a:r>
              <a:rPr lang="en-US" sz="6000" dirty="0" err="1">
                <a:solidFill>
                  <a:schemeClr val="bg2"/>
                </a:solidFill>
                <a:effectLst/>
                <a:latin typeface="Bwhebb" charset="0"/>
              </a:rPr>
              <a:t>k;z</a:t>
            </a:r>
            <a:r>
              <a:rPr lang="en-US" sz="6000" dirty="0">
                <a:solidFill>
                  <a:schemeClr val="bg2"/>
                </a:solidFill>
                <a:effectLst/>
                <a:latin typeface="Bwhebb" charset="0"/>
              </a:rPr>
              <a:t>&gt;</a:t>
            </a:r>
            <a:endParaRPr lang="en-US" dirty="0">
              <a:effectLst/>
            </a:endParaRPr>
          </a:p>
        </p:txBody>
      </p:sp>
      <p:pic>
        <p:nvPicPr>
          <p:cNvPr id="12902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8372" name="Rectangle 2"/>
          <p:cNvSpPr>
            <a:spLocks noGrp="1" noChangeArrowheads="1"/>
          </p:cNvSpPr>
          <p:nvPr>
            <p:ph type="title"/>
          </p:nvPr>
        </p:nvSpPr>
        <p:spPr>
          <a:xfrm>
            <a:off x="139700" y="228600"/>
            <a:ext cx="8885238" cy="1155700"/>
          </a:xfrm>
        </p:spPr>
        <p:txBody>
          <a:bodyPr/>
          <a:lstStyle/>
          <a:p>
            <a:pPr eaLnBrk="1" hangingPunct="1">
              <a:defRPr/>
            </a:pPr>
            <a:r>
              <a:rPr lang="en-US" sz="6600">
                <a:solidFill>
                  <a:schemeClr val="bg2"/>
                </a:solidFill>
                <a:effectLst>
                  <a:glow rad="228600">
                    <a:srgbClr val="FFFFFF">
                      <a:alpha val="89000"/>
                    </a:srgbClr>
                  </a:glow>
                  <a:outerShdw blurRad="38100" dist="38100" dir="2700000" algn="tl">
                    <a:srgbClr val="FFFFFF"/>
                  </a:outerShdw>
                </a:effectLst>
                <a:latin typeface="Arial" charset="0"/>
                <a:ea typeface="ＭＳ Ｐゴシック" charset="0"/>
                <a:cs typeface="Times New Roman" charset="0"/>
              </a:rPr>
              <a:t>Meaning</a:t>
            </a:r>
          </a:p>
        </p:txBody>
      </p:sp>
      <p:sp>
        <p:nvSpPr>
          <p:cNvPr id="7578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chemeClr val="bg2"/>
                </a:solidFill>
                <a:effectLst>
                  <a:glow rad="228600">
                    <a:srgbClr val="FFFFFF">
                      <a:alpha val="89000"/>
                    </a:srgbClr>
                  </a:glow>
                </a:effectLst>
                <a:latin typeface="Arial" charset="0"/>
                <a:cs typeface="Arial" charset="0"/>
              </a:rPr>
              <a:t>650</a:t>
            </a:r>
          </a:p>
        </p:txBody>
      </p:sp>
      <p:sp>
        <p:nvSpPr>
          <p:cNvPr id="75781" name="Text Box 7"/>
          <p:cNvSpPr txBox="1">
            <a:spLocks noChangeArrowheads="1"/>
          </p:cNvSpPr>
          <p:nvPr/>
        </p:nvSpPr>
        <p:spPr bwMode="auto">
          <a:xfrm>
            <a:off x="2906713" y="914400"/>
            <a:ext cx="33528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8800" dirty="0" err="1">
                <a:solidFill>
                  <a:schemeClr val="bg2"/>
                </a:solidFill>
                <a:effectLst>
                  <a:glow rad="228600">
                    <a:srgbClr val="FFFFFF">
                      <a:alpha val="89000"/>
                    </a:srgbClr>
                  </a:glow>
                </a:effectLst>
                <a:latin typeface="Bwhebb" charset="0"/>
              </a:rPr>
              <a:t>hy</a:t>
            </a:r>
            <a:r>
              <a:rPr lang="ru-RU" sz="8800" dirty="0" err="1">
                <a:solidFill>
                  <a:schemeClr val="bg2"/>
                </a:solidFill>
                <a:effectLst>
                  <a:glow rad="228600">
                    <a:srgbClr val="FFFFFF">
                      <a:alpha val="89000"/>
                    </a:srgbClr>
                  </a:glow>
                </a:effectLst>
                <a:latin typeface="Bwhebb" charset="0"/>
              </a:rPr>
              <a:t>"</a:t>
            </a:r>
            <a:r>
              <a:rPr lang="en-US" sz="8800" dirty="0" err="1">
                <a:solidFill>
                  <a:schemeClr val="bg2"/>
                </a:solidFill>
                <a:effectLst>
                  <a:glow rad="228600">
                    <a:srgbClr val="FFFFFF">
                      <a:alpha val="89000"/>
                    </a:srgbClr>
                  </a:glow>
                </a:effectLst>
                <a:latin typeface="Bwhebb" charset="0"/>
              </a:rPr>
              <a:t>r</a:t>
            </a:r>
            <a:r>
              <a:rPr lang="en-US" sz="8800" dirty="0">
                <a:solidFill>
                  <a:schemeClr val="bg2"/>
                </a:solidFill>
                <a:effectLst>
                  <a:glow rad="228600">
                    <a:srgbClr val="FFFFFF">
                      <a:alpha val="89000"/>
                    </a:srgbClr>
                  </a:glow>
                </a:effectLst>
                <a:latin typeface="Bwhebb" charset="0"/>
              </a:rPr>
              <a:t>&gt;</a:t>
            </a:r>
            <a:r>
              <a:rPr lang="en-US" sz="8800" dirty="0" err="1">
                <a:solidFill>
                  <a:schemeClr val="bg2"/>
                </a:solidFill>
                <a:effectLst>
                  <a:glow rad="228600">
                    <a:srgbClr val="FFFFFF">
                      <a:alpha val="89000"/>
                    </a:srgbClr>
                  </a:glow>
                </a:effectLst>
                <a:latin typeface="Bwhebb" charset="0"/>
              </a:rPr>
              <a:t>k;z</a:t>
            </a:r>
            <a:r>
              <a:rPr lang="en-US" sz="8800" dirty="0">
                <a:solidFill>
                  <a:schemeClr val="bg2"/>
                </a:solidFill>
                <a:effectLst>
                  <a:glow rad="228600">
                    <a:srgbClr val="FFFFFF">
                      <a:alpha val="89000"/>
                    </a:srgbClr>
                  </a:glow>
                </a:effectLst>
                <a:latin typeface="Bwhebb" charset="0"/>
              </a:rPr>
              <a:t>&gt;</a:t>
            </a:r>
          </a:p>
        </p:txBody>
      </p:sp>
      <p:sp>
        <p:nvSpPr>
          <p:cNvPr id="26632" name="Rectangle 8"/>
          <p:cNvSpPr>
            <a:spLocks noChangeArrowheads="1"/>
          </p:cNvSpPr>
          <p:nvPr/>
        </p:nvSpPr>
        <p:spPr bwMode="auto">
          <a:xfrm>
            <a:off x="247650" y="1752600"/>
            <a:ext cx="8896350"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indent="-342900" algn="ctr">
              <a:spcBef>
                <a:spcPct val="20000"/>
              </a:spcBef>
              <a:buSzPct val="75000"/>
              <a:buFont typeface="Wingdings" charset="0"/>
              <a:buChar char="v"/>
              <a:defRPr/>
            </a:pPr>
            <a:r>
              <a:rPr lang="ru-RU" altLang="ja-JP" sz="3600" b="1" dirty="0">
                <a:solidFill>
                  <a:schemeClr val="bg2"/>
                </a:solidFill>
                <a:effectLst>
                  <a:glow rad="228600">
                    <a:srgbClr val="FFFFFF">
                      <a:alpha val="89000"/>
                    </a:srgbClr>
                  </a:glow>
                </a:effectLst>
                <a:latin typeface="Arial" charset="0"/>
                <a:cs typeface="Times New Roman" charset="0"/>
              </a:rPr>
              <a:t>"</a:t>
            </a:r>
            <a:r>
              <a:rPr lang="en-US" altLang="ja-JP" sz="3600" b="1" dirty="0">
                <a:solidFill>
                  <a:schemeClr val="bg2"/>
                </a:solidFill>
                <a:effectLst>
                  <a:glow rad="228600">
                    <a:srgbClr val="FFFFFF">
                      <a:alpha val="89000"/>
                    </a:srgbClr>
                  </a:glow>
                </a:effectLst>
                <a:latin typeface="Arial" charset="0"/>
                <a:cs typeface="Times New Roman" charset="0"/>
              </a:rPr>
              <a:t>Yahweh has remembered</a:t>
            </a:r>
            <a:r>
              <a:rPr lang="ru-RU" altLang="ja-JP" sz="3600" b="1" dirty="0">
                <a:solidFill>
                  <a:schemeClr val="bg2"/>
                </a:solidFill>
                <a:effectLst>
                  <a:glow rad="228600">
                    <a:srgbClr val="FFFFFF">
                      <a:alpha val="89000"/>
                    </a:srgbClr>
                  </a:glow>
                </a:effectLst>
                <a:latin typeface="Arial" charset="0"/>
                <a:cs typeface="Times New Roman" charset="0"/>
              </a:rPr>
              <a:t>"</a:t>
            </a:r>
            <a:r>
              <a:rPr lang="en-US" altLang="ja-JP" sz="3600" b="1" dirty="0">
                <a:solidFill>
                  <a:schemeClr val="bg2"/>
                </a:solidFill>
                <a:effectLst>
                  <a:glow rad="228600">
                    <a:srgbClr val="FFFFFF">
                      <a:alpha val="89000"/>
                    </a:srgbClr>
                  </a:glow>
                </a:effectLst>
                <a:latin typeface="Arial" charset="0"/>
                <a:cs typeface="Times New Roman" charset="0"/>
              </a:rPr>
              <a:t> (Hebrew)</a:t>
            </a:r>
            <a:endParaRPr lang="en-US" sz="3600" dirty="0">
              <a:solidFill>
                <a:schemeClr val="bg2"/>
              </a:solidFill>
              <a:effectLst>
                <a:glow rad="228600">
                  <a:srgbClr val="FFFFFF">
                    <a:alpha val="89000"/>
                  </a:srgbClr>
                </a:glow>
              </a:effectLst>
              <a:latin typeface="Arial" charset="0"/>
              <a:cs typeface="Arial" charset="0"/>
            </a:endParaRPr>
          </a:p>
        </p:txBody>
      </p:sp>
      <p:pic>
        <p:nvPicPr>
          <p:cNvPr id="129031" name="Picture 7"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371600"/>
            <a:ext cx="2590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This is what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says,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return to Zion and dwell in Jerusalem.  Then Jerusalem will be called The City of Truth, and the mountain of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Almighty will be called The Holy Mountain</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120969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was very angry with your ancestors.  </a:t>
            </a:r>
            <a:r>
              <a:rPr lang="en-US" sz="3600" b="1" baseline="30000" dirty="0">
                <a:effectLst>
                  <a:glow rad="127000">
                    <a:schemeClr val="tx1"/>
                  </a:glow>
                </a:effectLst>
                <a:latin typeface="Arial" charset="0"/>
                <a:ea typeface="ＭＳ Ｐゴシック" charset="0"/>
                <a:cs typeface="ＭＳ Ｐゴシック" charset="0"/>
              </a:rPr>
              <a:t>3</a:t>
            </a:r>
            <a:r>
              <a:rPr lang="en-US" sz="3600" b="1" dirty="0">
                <a:effectLst>
                  <a:glow rad="127000">
                    <a:schemeClr val="tx1"/>
                  </a:glow>
                </a:effectLst>
                <a:latin typeface="Arial" charset="0"/>
                <a:ea typeface="ＭＳ Ｐゴシック" charset="0"/>
                <a:cs typeface="ＭＳ Ｐゴシック" charset="0"/>
              </a:rPr>
              <a:t>Therefore, say to the people,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says: </a:t>
            </a:r>
            <a:r>
              <a:rPr lang="en-US" sz="3600" b="1" dirty="0">
                <a:solidFill>
                  <a:srgbClr val="FFFF00"/>
                </a:solidFill>
                <a:effectLst>
                  <a:glow rad="127000">
                    <a:schemeClr val="tx1"/>
                  </a:glow>
                </a:effectLst>
                <a:latin typeface="Arial" charset="0"/>
                <a:ea typeface="ＭＳ Ｐゴシック" charset="0"/>
                <a:cs typeface="ＭＳ Ｐゴシック" charset="0"/>
              </a:rPr>
              <a:t>Return to me, and I will return to you</a:t>
            </a:r>
            <a:r>
              <a:rPr lang="en-US" sz="3600" b="1" dirty="0">
                <a:effectLst>
                  <a:glow rad="127000">
                    <a:schemeClr val="tx1"/>
                  </a:glow>
                </a:effectLst>
                <a:latin typeface="Arial" charset="0"/>
                <a:ea typeface="ＭＳ Ｐゴシック" charset="0"/>
                <a:cs typeface="ＭＳ Ｐゴシック" charset="0"/>
              </a:rPr>
              <a: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a:t>
            </a:r>
            <a:r>
              <a:rPr lang="mr-IN"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36541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 like your ancestors who would not listen or pay attention when the earlier prophets said to them,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says: Turn from your evil ways, and stop all your evil practices</a:t>
            </a:r>
            <a:r>
              <a:rPr lang="mr-IN"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3904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your ancestors now? They and the prophets are long dead.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effectLst>
                  <a:glow rad="127000">
                    <a:schemeClr val="tx1"/>
                  </a:glow>
                </a:effectLst>
                <a:latin typeface="Arial" charset="0"/>
                <a:ea typeface="ＭＳ Ｐゴシック" charset="0"/>
                <a:cs typeface="ＭＳ Ｐゴシック" charset="0"/>
              </a:rPr>
              <a:t>But everything I said through my servants the prophets happened to your ancestors, just as I said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 1:5-6a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As a result, they repented and said,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have received what we deserved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He has done what he said he would do</a:t>
            </a:r>
            <a:r>
              <a:rPr lang="mr-IN"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 1:6b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659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0922118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Even today Jews pray every day for the temple rebuilding</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Israel</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privileged position should result in temple rebuilding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(Chs. 1–6) </a:t>
            </a:r>
          </a:p>
        </p:txBody>
      </p:sp>
    </p:spTree>
    <p:extLst>
      <p:ext uri="{BB962C8B-B14F-4D97-AF65-F5344CB8AC3E}">
        <p14:creationId xmlns:p14="http://schemas.microsoft.com/office/powerpoint/2010/main" val="40316401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207963">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 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Then I looked up—and there before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me</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400" b="0" i="0" u="none" strike="noStrike" cap="none" normalizeH="0" baseline="0" dirty="0">
                          <a:ln>
                            <a:noFill/>
                          </a:ln>
                          <a:solidFill>
                            <a:schemeClr val="tx1"/>
                          </a:solidFill>
                          <a:effectLst/>
                          <a:latin typeface="Arial" charset="0"/>
                          <a:ea typeface="SimSun" charset="0"/>
                          <a:cs typeface="SimSun" charset="0"/>
                        </a:rPr>
                        <a:t>The burden of the 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a:ln>
                            <a:noFill/>
                          </a:ln>
                          <a:solidFill>
                            <a:schemeClr val="tx1"/>
                          </a:solidFill>
                          <a:effectLst/>
                          <a:latin typeface="Arial" charset="0"/>
                          <a:ea typeface="SimSun" charset="0"/>
                          <a:cs typeface="SimSun" charset="0"/>
                        </a:rPr>
                        <a:t>"</a:t>
                      </a:r>
                      <a:r>
                        <a:rPr kumimoji="0" lang="en-US" altLang="zh-CN" sz="1200" b="0" i="0" u="none" strike="noStrike" cap="none" normalizeH="0" baseline="0" dirty="0">
                          <a:ln>
                            <a:noFill/>
                          </a:ln>
                          <a:solidFill>
                            <a:schemeClr val="tx1"/>
                          </a:solidFill>
                          <a:effectLst/>
                          <a:latin typeface="Arial" charset="0"/>
                          <a:ea typeface="SimSun" charset="0"/>
                          <a:cs typeface="SimSun" charset="0"/>
                        </a:rPr>
                        <a:t> (NASB)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a:ln>
                            <a:noFill/>
                          </a:ln>
                          <a:solidFill>
                            <a:schemeClr val="tx1"/>
                          </a:solidFill>
                          <a:effectLst/>
                          <a:latin typeface="Arial" charset="0"/>
                          <a:ea typeface="SimSun" charset="0"/>
                          <a:cs typeface="SimSun" charset="0"/>
                        </a:rPr>
                        <a:t>'</a:t>
                      </a:r>
                      <a:r>
                        <a:rPr kumimoji="0" lang="en-US" altLang="zh-CN" sz="1700" b="1" i="0" u="none" strike="noStrike" cap="none" normalizeH="0" baseline="0" dirty="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8" name="Rectangle 2"/>
          <p:cNvSpPr txBox="1">
            <a:spLocks noChangeArrowheads="1"/>
          </p:cNvSpPr>
          <p:nvPr/>
        </p:nvSpPr>
        <p:spPr bwMode="auto">
          <a:xfrm>
            <a:off x="0" y="2780928"/>
            <a:ext cx="9144000" cy="41916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Three months later, on February 15,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sent another message to the prophet Zechariah son of Berekiah and grandson of Iddo.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vision during the night, I saw a man sitting on a red horse that was standing among some myrtle trees in a small valley. Behind him were riders on red, brown, and white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asked the angel who was talking with me,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lord, what do these horses mean?</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show you,</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angel replied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rider standing among the myrtle trees then explained,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are the ones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sent out to patrol the earth</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8"/>
            <a:ext cx="8336595" cy="4223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Judah must rebuild the temple (6:9-15) for blessing in the Messiah</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7424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Shout this message for all to hear: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Jerusalem and Mount Zion is passionate and strong.  </a:t>
            </a: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But I am very angry with the other nations that are now enjoying peace and security. I was only a little angry with my people, but the nations inflicted harm on them far beyond my intentions" ' </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763688" y="3732914"/>
            <a:ext cx="5625295" cy="3096344"/>
          </a:xfrm>
          <a:prstGeom prst="rect">
            <a:avLst/>
          </a:prstGeom>
        </p:spPr>
      </p:pic>
    </p:spTree>
    <p:extLst>
      <p:ext uri="{BB962C8B-B14F-4D97-AF65-F5344CB8AC3E}">
        <p14:creationId xmlns:p14="http://schemas.microsoft.com/office/powerpoint/2010/main" val="38293775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anger against the nations and blessing on restored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en-US" sz="3200">
                <a:effectLst/>
                <a:latin typeface="Arial" charset="0"/>
                <a:ea typeface="ＭＳ Ｐゴシック" charset="0"/>
                <a:cs typeface="Arial" charset="0"/>
              </a:rPr>
              <a:t>Zechariah 1:8 expands in Revelation 6:1-4</a:t>
            </a:r>
          </a:p>
        </p:txBody>
      </p:sp>
    </p:spTree>
    <p:extLst>
      <p:ext uri="{BB962C8B-B14F-4D97-AF65-F5344CB8AC3E}">
        <p14:creationId xmlns:p14="http://schemas.microsoft.com/office/powerpoint/2010/main" val="2060104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64516" name="Rectangle 4"/>
          <p:cNvSpPr>
            <a:spLocks noGrp="1" noChangeArrowheads="1"/>
          </p:cNvSpPr>
          <p:nvPr>
            <p:ph type="title"/>
          </p:nvPr>
        </p:nvSpPr>
        <p:spPr>
          <a:xfrm>
            <a:off x="0" y="304800"/>
            <a:ext cx="9144000" cy="1295400"/>
          </a:xfrm>
        </p:spPr>
        <p:txBody>
          <a:bodyPr/>
          <a:lstStyle/>
          <a:p>
            <a:pPr eaLnBrk="1" hangingPunct="1">
              <a:defRPr/>
            </a:pP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1:16 </a:t>
            </a:r>
            <a:r>
              <a:rPr lang="ru-RU" altLang="ja-JP" dirty="0">
                <a:solidFill>
                  <a:schemeClr val="bg2"/>
                </a:solidFill>
                <a:effectLst>
                  <a:outerShdw blurRad="38100" dist="38100" dir="2700000" algn="tl">
                    <a:srgbClr val="FFFFFF"/>
                  </a:outerShdw>
                </a:effectLst>
                <a:latin typeface="Arial" charset="0"/>
                <a:ea typeface="ＭＳ Ｐゴシック" charset="0"/>
                <a:cs typeface="Times New Roman" charset="0"/>
              </a:rPr>
              <a:t>"</a:t>
            </a: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My temple will be rebuilt!</a:t>
            </a:r>
            <a:r>
              <a:rPr lang="ru-RU" altLang="ja-JP" dirty="0">
                <a:solidFill>
                  <a:schemeClr val="bg2"/>
                </a:solidFill>
                <a:effectLst>
                  <a:outerShdw blurRad="38100" dist="38100" dir="2700000" algn="tl">
                    <a:srgbClr val="FFFFFF"/>
                  </a:outerShdw>
                </a:effectLst>
                <a:latin typeface="Arial" charset="0"/>
                <a:ea typeface="ＭＳ Ｐゴシック" charset="0"/>
                <a:cs typeface="Times New Roman" charset="0"/>
              </a:rPr>
              <a:t>"</a:t>
            </a:r>
            <a:endParaRPr lang="en-US" sz="5400" dirty="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136195"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effectLst/>
                <a:latin typeface="Arial" charset="0"/>
                <a:cs typeface="Arial" charset="0"/>
              </a:rPr>
              <a:t>650</a:t>
            </a:r>
          </a:p>
        </p:txBody>
      </p:sp>
      <p:pic>
        <p:nvPicPr>
          <p:cNvPr id="136196" name="Picture 5"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498104"/>
            <a:ext cx="2590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0"/>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9144000" cy="622300"/>
          </a:xfrm>
          <a:effectLst>
            <a:outerShdw blurRad="63500" dist="38099" dir="2700000" algn="ctr" rotWithShape="0">
              <a:schemeClr val="bg2">
                <a:alpha val="74998"/>
              </a:schemeClr>
            </a:outerShdw>
          </a:effectLst>
        </p:spPr>
        <p:txBody>
          <a:bodyPr/>
          <a:lstStyle/>
          <a:p>
            <a:pPr eaLnBrk="1" hangingPunct="1">
              <a:defRPr/>
            </a:pPr>
            <a:r>
              <a:rPr lang="en-US" sz="3600">
                <a:solidFill>
                  <a:srgbClr val="FFFFFF"/>
                </a:solidFill>
                <a:effectLst>
                  <a:outerShdw blurRad="38100" dist="38100" dir="2700000" algn="tl">
                    <a:srgbClr val="000000"/>
                  </a:outerShdw>
                </a:effectLst>
                <a:latin typeface="Arial" charset="0"/>
                <a:ea typeface="ＭＳ Ｐゴシック" charset="0"/>
                <a:cs typeface="Times New Roman" charset="0"/>
              </a:rPr>
              <a:t>Eight Covenantal Visions </a:t>
            </a:r>
            <a:endParaRPr lang="en-US" sz="360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34825" name="Text Box 9"/>
          <p:cNvSpPr txBox="1">
            <a:spLocks noChangeArrowheads="1"/>
          </p:cNvSpPr>
          <p:nvPr/>
        </p:nvSpPr>
        <p:spPr bwMode="auto">
          <a:xfrm>
            <a:off x="8382000" y="76200"/>
            <a:ext cx="6921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latin typeface="Arial" charset="0"/>
                <a:cs typeface="Arial" charset="0"/>
              </a:rPr>
              <a:t>653</a:t>
            </a:r>
            <a:endParaRPr lang="en-US" sz="2000" b="1">
              <a:solidFill>
                <a:srgbClr val="FFFFFF"/>
              </a:solidFill>
              <a:effectLst/>
              <a:latin typeface="Arial" charset="0"/>
              <a:cs typeface="Arial" charset="0"/>
            </a:endParaRPr>
          </a:p>
        </p:txBody>
      </p:sp>
      <p:graphicFrame>
        <p:nvGraphicFramePr>
          <p:cNvPr id="8" name="Table 7"/>
          <p:cNvGraphicFramePr>
            <a:graphicFrameLocks noGrp="1"/>
          </p:cNvGraphicFramePr>
          <p:nvPr/>
        </p:nvGraphicFramePr>
        <p:xfrm>
          <a:off x="0" y="667174"/>
          <a:ext cx="9144000" cy="5950373"/>
        </p:xfrm>
        <a:graphic>
          <a:graphicData uri="http://schemas.openxmlformats.org/drawingml/2006/table">
            <a:tbl>
              <a:tblPr firstRow="1" bandRow="1">
                <a:effectLst/>
                <a:tableStyleId>{E8B1032C-EA38-4F05-BA0D-38AFFFC7BED3}</a:tableStyleId>
              </a:tblPr>
              <a:tblGrid>
                <a:gridCol w="3276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475826">
                <a:tc>
                  <a:txBody>
                    <a:bodyPr/>
                    <a:lstStyle/>
                    <a:p>
                      <a:r>
                        <a:rPr lang="en-US" sz="2000" b="1" dirty="0">
                          <a:solidFill>
                            <a:srgbClr val="FFFFFF"/>
                          </a:solidFill>
                          <a:effectLst>
                            <a:glow rad="177800">
                              <a:schemeClr val="bg2"/>
                            </a:glow>
                          </a:effectLst>
                          <a:latin typeface="Arial"/>
                          <a:cs typeface="Arial"/>
                        </a:rPr>
                        <a:t>Vision</a:t>
                      </a:r>
                    </a:p>
                  </a:txBody>
                  <a:tcPr>
                    <a:solidFill>
                      <a:schemeClr val="bg2"/>
                    </a:solidFill>
                  </a:tcPr>
                </a:tc>
                <a:tc>
                  <a:txBody>
                    <a:bodyPr/>
                    <a:lstStyle/>
                    <a:p>
                      <a:r>
                        <a:rPr lang="en-US" sz="2000" b="1" dirty="0">
                          <a:solidFill>
                            <a:srgbClr val="FFFFFF"/>
                          </a:solidFill>
                          <a:effectLst>
                            <a:glow rad="177800">
                              <a:schemeClr val="bg2"/>
                            </a:glow>
                          </a:effectLst>
                          <a:latin typeface="Arial"/>
                          <a:cs typeface="Arial"/>
                        </a:rPr>
                        <a:t>Text</a:t>
                      </a:r>
                    </a:p>
                  </a:txBody>
                  <a:tcPr>
                    <a:solidFill>
                      <a:schemeClr val="bg2"/>
                    </a:solidFill>
                  </a:tcPr>
                </a:tc>
                <a:tc>
                  <a:txBody>
                    <a:bodyPr/>
                    <a:lstStyle/>
                    <a:p>
                      <a:r>
                        <a:rPr lang="en-US" sz="2000" b="1" dirty="0">
                          <a:solidFill>
                            <a:srgbClr val="FFFFFF"/>
                          </a:solidFill>
                          <a:effectLst>
                            <a:glow rad="177800">
                              <a:schemeClr val="bg2"/>
                            </a:glow>
                          </a:effectLst>
                          <a:latin typeface="Arial"/>
                          <a:cs typeface="Arial"/>
                        </a:rPr>
                        <a:t>Meaning</a:t>
                      </a:r>
                    </a:p>
                  </a:txBody>
                  <a:tcPr>
                    <a:solidFill>
                      <a:schemeClr val="bg2"/>
                    </a:solidFill>
                  </a:tcPr>
                </a:tc>
                <a:extLst>
                  <a:ext uri="{0D108BD9-81ED-4DB2-BD59-A6C34878D82A}">
                    <a16:rowId xmlns:a16="http://schemas.microsoft.com/office/drawing/2014/main" val="10000"/>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Red-Horse</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Rider among the Myrtles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1:7-17</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anger against</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the nations and blessing on restored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 Horns and </a:t>
                      </a:r>
                      <a:b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Craftsmen</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1:18-21</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judgment on the nations</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a:t>
                      </a:r>
                      <a:b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that afflict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2"/>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Surveyor</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with a Measuring Line</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2</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future blessing on restored Israel</a:t>
                      </a:r>
                    </a:p>
                  </a:txBody>
                  <a:tcPr/>
                </a:tc>
                <a:extLst>
                  <a:ext uri="{0D108BD9-81ED-4DB2-BD59-A6C34878D82A}">
                    <a16:rowId xmlns:a16="http://schemas.microsoft.com/office/drawing/2014/main" val="10003"/>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Cleansing and Crowning of Joshua the High Priest</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3</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Israel</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future cleansing from sin and reinstatement as a priestly nation</a:t>
                      </a:r>
                    </a:p>
                  </a:txBody>
                  <a:tcPr/>
                </a:tc>
                <a:extLst>
                  <a:ext uri="{0D108BD9-81ED-4DB2-BD59-A6C34878D82A}">
                    <a16:rowId xmlns:a16="http://schemas.microsoft.com/office/drawing/2014/main" val="10004"/>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Golden Lampstand and Two Olive Trees</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Zech. 4</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Israel as the light to the nations</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under Messiah, the King-Priest</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Flying</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Scroll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5:1-4</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Severity and totality of divine judgment</a:t>
                      </a:r>
                      <a:r>
                        <a:rPr lang="en-US"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on individual Israelites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6"/>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Woman in the Ephah</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5:5-11</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Removal of national Israel</a:t>
                      </a:r>
                      <a:r>
                        <a:rPr lang="mr-IN" sz="2000" b="1" dirty="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s sin of rebellion against God</a:t>
                      </a:r>
                    </a:p>
                  </a:txBody>
                  <a:tcPr/>
                </a:tc>
                <a:extLst>
                  <a:ext uri="{0D108BD9-81ED-4DB2-BD59-A6C34878D82A}">
                    <a16:rowId xmlns:a16="http://schemas.microsoft.com/office/drawing/2014/main" val="10007"/>
                  </a:ext>
                </a:extLst>
              </a:tr>
              <a:tr h="567267">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Four Chariots</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6:1-8</a:t>
                      </a:r>
                    </a:p>
                  </a:txBody>
                  <a:tcPr/>
                </a:tc>
                <a:tc>
                  <a:txBody>
                    <a:bodyPr/>
                    <a:lstStyle/>
                    <a:p>
                      <a:r>
                        <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rPr>
                        <a:t>Divine judgment on Gentile nations</a:t>
                      </a:r>
                    </a:p>
                  </a:txBody>
                  <a:tcPr/>
                </a:tc>
                <a:extLst>
                  <a:ext uri="{0D108BD9-81ED-4DB2-BD59-A6C34878D82A}">
                    <a16:rowId xmlns:a16="http://schemas.microsoft.com/office/drawing/2014/main" val="10008"/>
                  </a:ext>
                </a:extLst>
              </a:tr>
            </a:tbl>
          </a:graphicData>
        </a:graphic>
      </p:graphicFrame>
      <p:sp>
        <p:nvSpPr>
          <p:cNvPr id="63494" name="TextBox 8"/>
          <p:cNvSpPr txBox="1">
            <a:spLocks noChangeArrowheads="1"/>
          </p:cNvSpPr>
          <p:nvPr/>
        </p:nvSpPr>
        <p:spPr bwMode="auto">
          <a:xfrm>
            <a:off x="5105400" y="6553200"/>
            <a:ext cx="4038600" cy="307777"/>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i="1" dirty="0">
                <a:solidFill>
                  <a:srgbClr val="FFFFFF"/>
                </a:solidFill>
                <a:effectLst/>
                <a:latin typeface="Geneva" charset="0"/>
                <a:ea typeface="Arial" charset="0"/>
              </a:rPr>
              <a:t>Bible Knowledge Commentary</a:t>
            </a:r>
            <a:r>
              <a:rPr lang="en-US" sz="1400" dirty="0">
                <a:solidFill>
                  <a:srgbClr val="FFFFFF"/>
                </a:solidFill>
                <a:effectLst/>
                <a:latin typeface="Geneva" charset="0"/>
                <a:ea typeface="Arial" charset="0"/>
              </a:rPr>
              <a:t>, 1:1549</a:t>
            </a:r>
          </a:p>
        </p:txBody>
      </p:sp>
      <p:pic>
        <p:nvPicPr>
          <p:cNvPr id="134150" name="Picture 9" descr="j0299195.pict"/>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50888"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2: </a:t>
            </a:r>
            <a:r>
              <a:rPr lang="en-US" sz="3600" b="1" dirty="0">
                <a:solidFill>
                  <a:srgbClr val="FFFFFF"/>
                </a:solidFill>
                <a:effectLst>
                  <a:glow rad="177800">
                    <a:schemeClr val="tx1"/>
                  </a:glow>
                </a:effectLst>
              </a:rPr>
              <a:t>Four Horns and </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Four Craftsmen (Zech 1:18-21)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judgment on the nations </a:t>
            </a:r>
            <a:br>
              <a:rPr lang="en-US" sz="3600" b="1" dirty="0">
                <a:solidFill>
                  <a:srgbClr val="FFFFFF"/>
                </a:solidFill>
                <a:effectLst>
                  <a:glow rad="177800">
                    <a:schemeClr val="tx1"/>
                  </a:glow>
                </a:effectLst>
                <a:latin typeface="Arial"/>
                <a:cs typeface="Arial"/>
              </a:rPr>
            </a:br>
            <a:r>
              <a:rPr lang="en-US" sz="3600" b="1" dirty="0">
                <a:solidFill>
                  <a:srgbClr val="FFFFFF"/>
                </a:solidFill>
                <a:effectLst>
                  <a:glow rad="177800">
                    <a:schemeClr val="tx1"/>
                  </a:glow>
                </a:effectLst>
                <a:latin typeface="Arial"/>
                <a:cs typeface="Arial"/>
              </a:rPr>
              <a:t>that afflict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45283101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en-US" sz="2400">
                <a:solidFill>
                  <a:srgbClr val="FFFFFF"/>
                </a:solidFill>
                <a:effectLst/>
              </a:rPr>
              <a:t>Zechariah</a:t>
            </a:r>
            <a:r>
              <a:rPr lang="mr-IN" sz="2400">
                <a:solidFill>
                  <a:srgbClr val="FFFFFF"/>
                </a:solidFill>
                <a:effectLst/>
              </a:rPr>
              <a:t>'</a:t>
            </a:r>
            <a:r>
              <a:rPr lang="en-US" sz="2400">
                <a:solidFill>
                  <a:srgbClr val="FFFFFF"/>
                </a:solidFill>
                <a:effectLst/>
              </a:rPr>
              <a:t>s Second Vision: </a:t>
            </a:r>
            <a:br>
              <a:rPr lang="en-US" sz="2400">
                <a:solidFill>
                  <a:srgbClr val="FFFFFF"/>
                </a:solidFill>
                <a:effectLst/>
              </a:rPr>
            </a:br>
            <a:r>
              <a:rPr lang="en-US" sz="2400">
                <a:solidFill>
                  <a:srgbClr val="FFFFFF"/>
                </a:solidFill>
                <a:effectLst/>
              </a:rPr>
              <a:t>The Horns and the Smiths (Craftsmen) in Zechariah 1:18-21</a:t>
            </a:r>
            <a:endParaRPr lang="en-US" sz="240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and saw four animal horns.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kumimoji="0" lang="mr-IN"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are these?</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the angel who was talking with me.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horns represent the nations that scattered Judah, Israel, and Jerusalem</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1:18-19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showed me four blacksmiths.  </a:t>
            </a:r>
            <a:r>
              <a:rPr lang="en-US" sz="2800" b="1" baseline="30000" dirty="0">
                <a:effectLst>
                  <a:glow rad="127000">
                    <a:schemeClr val="tx1"/>
                  </a:glow>
                </a:effectLst>
                <a:latin typeface="Arial" charset="0"/>
                <a:ea typeface="ＭＳ Ｐゴシック" charset="0"/>
                <a:cs typeface="ＭＳ Ｐゴシック" charset="0"/>
              </a:rPr>
              <a:t>21</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are these men coming to do?</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asked. The angel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four horns—these nations—scattered and humbled Judah. Now these blacksmiths have come to terrify those nations and throw them down and destroy them</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1:20-21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13794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2</a:t>
            </a:r>
          </a:p>
        </p:txBody>
      </p:sp>
    </p:spTree>
    <p:extLst>
      <p:ext uri="{BB962C8B-B14F-4D97-AF65-F5344CB8AC3E}">
        <p14:creationId xmlns:p14="http://schemas.microsoft.com/office/powerpoint/2010/main" val="3268791736"/>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en-US" sz="3600" b="1">
                <a:solidFill>
                  <a:srgbClr val="FFFFFF"/>
                </a:solidFill>
                <a:effectLst>
                  <a:glow rad="177800">
                    <a:schemeClr val="tx1"/>
                  </a:glow>
                </a:effectLst>
                <a:latin typeface="Arial"/>
                <a:cs typeface="Arial"/>
              </a:rPr>
              <a:t>Vision 3: </a:t>
            </a:r>
            <a:r>
              <a:rPr lang="en-US" sz="3600" b="1" dirty="0">
                <a:solidFill>
                  <a:srgbClr val="FFFFFF"/>
                </a:solidFill>
                <a:effectLst>
                  <a:glow rad="177800">
                    <a:schemeClr val="tx1"/>
                  </a:glow>
                </a:effectLst>
              </a:rPr>
              <a:t>Surveyor with a Measuring Line (Zech 2)</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God</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blessing on restored Israel</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Judah must prepare for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Messiah</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in light of her privileged covenant position among the nations by rebuilding the temple for future blessings when the Messiah rules in the kingdom.</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175" y="4149725"/>
            <a:ext cx="5076825" cy="2098675"/>
          </a:xfrm>
          <a:effectLst>
            <a:outerShdw blurRad="63500" dist="35921" dir="2700000" algn="ctr" rotWithShape="0">
              <a:schemeClr val="bg2">
                <a:alpha val="74998"/>
              </a:schemeClr>
            </a:outerShdw>
          </a:effectLst>
        </p:spPr>
        <p:txBody>
          <a:bodyPr/>
          <a:lstStyle/>
          <a:p>
            <a:pPr eaLnBrk="1" hangingPunct="1">
              <a:defRPr/>
            </a:pPr>
            <a:r>
              <a:rPr lang="en-US" sz="4000" dirty="0">
                <a:effectLst>
                  <a:outerShdw blurRad="38100" dist="38100" dir="2700000" algn="tl">
                    <a:srgbClr val="000000"/>
                  </a:outerShdw>
                </a:effectLst>
                <a:latin typeface="Arial" charset="0"/>
                <a:ea typeface="ＭＳ Ｐゴシック" charset="0"/>
                <a:cs typeface="Times New Roman" charset="0"/>
              </a:rPr>
              <a:t>A Measuring Rod for Jerusalem (Zech. 2:1-2 </a:t>
            </a:r>
            <a:r>
              <a:rPr lang="en-US" sz="3600" dirty="0">
                <a:effectLst>
                  <a:outerShdw blurRad="38100" dist="38100" dir="2700000" algn="tl">
                    <a:srgbClr val="000000"/>
                  </a:outerShdw>
                </a:effectLst>
                <a:latin typeface="Arial" charset="0"/>
                <a:ea typeface="ＭＳ Ｐゴシック" charset="0"/>
                <a:cs typeface="Times New Roman" charset="0"/>
              </a:rPr>
              <a:t>NLT</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ru-RU"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When I looked again, I saw a man with a measuring line in his hand.  </a:t>
            </a:r>
            <a:r>
              <a:rPr lang="en-US" sz="2800" baseline="30000" dirty="0">
                <a:effectLst>
                  <a:outerShdw blurRad="38100" dist="38100" dir="2700000" algn="tl">
                    <a:srgbClr val="000000"/>
                  </a:outerShdw>
                </a:effectLst>
                <a:latin typeface="Arial" charset="0"/>
                <a:ea typeface="ＭＳ Ｐゴシック" charset="0"/>
                <a:cs typeface="Times New Roman" charset="0"/>
              </a:rPr>
              <a:t>2</a:t>
            </a: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Where are you going?</a:t>
            </a: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 I asked. He replied, </a:t>
            </a:r>
            <a:br>
              <a:rPr lang="en-US" sz="2800" dirty="0">
                <a:effectLst>
                  <a:outerShdw blurRad="38100" dist="38100" dir="2700000" algn="tl">
                    <a:srgbClr val="000000"/>
                  </a:outerShdw>
                </a:effectLst>
                <a:latin typeface="Arial" charset="0"/>
                <a:ea typeface="ＭＳ Ｐゴシック" charset="0"/>
                <a:cs typeface="Times New Roman" charset="0"/>
              </a:rPr>
            </a:br>
            <a:r>
              <a:rPr lang="mr-IN" sz="2800" dirty="0">
                <a:effectLst>
                  <a:outerShdw blurRad="38100" dist="38100" dir="2700000" algn="tl">
                    <a:srgbClr val="000000"/>
                  </a:outerShdw>
                </a:effectLst>
                <a:latin typeface="Arial" charset="0"/>
                <a:ea typeface="ＭＳ Ｐゴシック" charset="0"/>
                <a:cs typeface="Times New Roman" charset="0"/>
              </a:rPr>
              <a:t>'</a:t>
            </a:r>
            <a:r>
              <a:rPr lang="en-US" sz="2800" dirty="0">
                <a:effectLst>
                  <a:outerShdw blurRad="38100" dist="38100" dir="2700000" algn="tl">
                    <a:srgbClr val="000000"/>
                  </a:outerShdw>
                </a:effectLst>
                <a:latin typeface="Arial" charset="0"/>
                <a:ea typeface="ＭＳ Ｐゴシック" charset="0"/>
                <a:cs typeface="Times New Roman" charset="0"/>
              </a:rPr>
              <a:t>I am going to measure Jerusalem, to see how wide and how long it is.</a:t>
            </a:r>
            <a:r>
              <a:rPr lang="mr-IN" sz="2800" dirty="0">
                <a:effectLst>
                  <a:outerShdw blurRad="38100" dist="38100" dir="2700000" algn="tl">
                    <a:srgbClr val="000000"/>
                  </a:outerShdw>
                </a:effectLst>
                <a:latin typeface="Arial" charset="0"/>
                <a:ea typeface="ＭＳ Ｐゴシック" charset="0"/>
                <a:cs typeface="Times New Roman" charset="0"/>
              </a:rPr>
              <a:t>'</a:t>
            </a:r>
            <a:r>
              <a:rPr lang="ru-RU" sz="2800" dirty="0">
                <a:effectLst>
                  <a:outerShdw blurRad="38100" dist="38100" dir="2700000" algn="tl">
                    <a:srgbClr val="000000"/>
                  </a:outerShdw>
                </a:effectLst>
                <a:latin typeface="Arial" charset="0"/>
                <a:ea typeface="ＭＳ Ｐゴシック" charset="0"/>
                <a:cs typeface="Times New Roman" charset="0"/>
              </a:rPr>
              <a: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Jews</a:t>
            </a:r>
          </a:p>
        </p:txBody>
      </p:sp>
      <p:sp>
        <p:nvSpPr>
          <p:cNvPr id="354306" name="Rectangle 2"/>
          <p:cNvSpPr>
            <a:spLocks noGrp="1" noRot="1" noChangeArrowheads="1"/>
          </p:cNvSpPr>
          <p:nvPr>
            <p:ph type="title"/>
          </p:nvPr>
        </p:nvSpPr>
        <p:spPr>
          <a:xfrm>
            <a:off x="0" y="0"/>
            <a:ext cx="3563888" cy="908720"/>
          </a:xfrm>
          <a:solidFill>
            <a:schemeClr val="bg2"/>
          </a:solidFill>
        </p:spPr>
        <p:txBody>
          <a:bodyPr/>
          <a:lstStyle/>
          <a:p>
            <a:pPr eaLnBrk="1" hangingPunct="1">
              <a:defRPr/>
            </a:pPr>
            <a:r>
              <a:rPr lang="en-US" sz="2800" dirty="0">
                <a:solidFill>
                  <a:schemeClr val="tx1"/>
                </a:solidFill>
                <a:effectLst/>
              </a:rPr>
              <a:t>Jerusalem Population (2002)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East = Arabs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t>Jerusalem (2002)</a:t>
            </a:r>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Text Box 4"/>
          <p:cNvSpPr txBox="1">
            <a:spLocks noChangeArrowheads="1"/>
          </p:cNvSpPr>
          <p:nvPr/>
        </p:nvSpPr>
        <p:spPr bwMode="auto">
          <a:xfrm>
            <a:off x="6080092" y="6137275"/>
            <a:ext cx="2889283"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eaLnBrk="0" fontAlgn="t" hangingPunct="0">
              <a:spcBef>
                <a:spcPct val="50000"/>
              </a:spcBef>
              <a:defRPr/>
            </a:pPr>
            <a:r>
              <a:rPr lang="en-US" sz="1400">
                <a:solidFill>
                  <a:srgbClr val="FFFFFF"/>
                </a:solidFill>
                <a:effectLst/>
                <a:latin typeface="Arial"/>
                <a:ea typeface="ＭＳ Ｐゴシック" charset="-128"/>
                <a:cs typeface="Arial"/>
              </a:rPr>
              <a:t>Foundation for Middle East Peace</a:t>
            </a:r>
          </a:p>
          <a:p>
            <a:pPr algn="r" eaLnBrk="0" fontAlgn="t" hangingPunct="0">
              <a:spcBef>
                <a:spcPct val="50000"/>
              </a:spcBef>
              <a:defRPr/>
            </a:pPr>
            <a:r>
              <a:rPr lang="en-US" sz="1400">
                <a:solidFill>
                  <a:srgbClr val="FFFFFF"/>
                </a:solidFill>
                <a:effectLst/>
                <a:latin typeface="Arial"/>
                <a:ea typeface="ＭＳ Ｐゴシック" charset="-128"/>
                <a:cs typeface="Arial"/>
              </a:rPr>
              <a:t>(March 2002)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sz="3200"/>
              <a:t>The Old City Today</a:t>
            </a:r>
            <a:endParaRPr lang="en-US"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en-US" sz="3200" dirty="0">
                <a:solidFill>
                  <a:schemeClr val="bg2"/>
                </a:solidFill>
                <a:effectLst/>
                <a:latin typeface="Arial" charset="0"/>
                <a:cs typeface="Arial" charset="0"/>
              </a:rPr>
              <a:t>Modern Jerusalem: </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Many will live outside the city walls</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 (Zech. 2:4)</a:t>
            </a:r>
            <a:endParaRPr lang="en-US" sz="3600"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CC"/>
                </a:solidFill>
                <a:latin typeface="Arial"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en-US" sz="4000" dirty="0">
                <a:effectLst/>
                <a:latin typeface="Arial" charset="0"/>
                <a:ea typeface="ＭＳ Ｐゴシック" charset="0"/>
                <a:cs typeface="Times New Roman" charset="0"/>
              </a:rPr>
              <a:t>The Wall of Fire (Zech. 2:3-5 </a:t>
            </a:r>
            <a:r>
              <a:rPr lang="en-US" sz="3600" dirty="0">
                <a:effectLst/>
                <a:latin typeface="Arial" charset="0"/>
                <a:ea typeface="ＭＳ Ｐゴシック" charset="0"/>
                <a:cs typeface="Times New Roman" charset="0"/>
              </a:rPr>
              <a:t>NLT</a:t>
            </a:r>
            <a:r>
              <a:rPr lang="en-US" sz="4000" dirty="0">
                <a:effectLst/>
                <a:latin typeface="Arial" charset="0"/>
                <a:ea typeface="ＭＳ Ｐゴシック" charset="0"/>
                <a:cs typeface="Times New Roman" charset="0"/>
              </a:rPr>
              <a:t>)</a:t>
            </a: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a:effectLst>
                  <a:glow rad="165100">
                    <a:schemeClr val="bg2"/>
                  </a:glow>
                </a:effectLst>
              </a:rPr>
              <a:t>"</a:t>
            </a:r>
            <a:r>
              <a:rPr lang="en-US" sz="2800" dirty="0">
                <a:effectLst>
                  <a:glow rad="165100">
                    <a:schemeClr val="bg2"/>
                  </a:glow>
                </a:effectLst>
              </a:rPr>
              <a:t>Then the angel who was with me went to meet a second angel who was coming toward him. </a:t>
            </a:r>
            <a:r>
              <a:rPr lang="en-US" sz="2800" baseline="30000" dirty="0">
                <a:effectLst>
                  <a:glow rad="165100">
                    <a:schemeClr val="bg2"/>
                  </a:glow>
                </a:effectLst>
              </a:rPr>
              <a:t>4</a:t>
            </a:r>
            <a:r>
              <a:rPr lang="en-US" sz="2800" dirty="0">
                <a:effectLst>
                  <a:glow rad="165100">
                    <a:schemeClr val="bg2"/>
                  </a:glow>
                </a:effectLst>
              </a:rPr>
              <a:t>The other angel said, </a:t>
            </a:r>
            <a:r>
              <a:rPr lang="mr-IN" sz="2800" dirty="0">
                <a:effectLst>
                  <a:glow rad="165100">
                    <a:schemeClr val="bg2"/>
                  </a:glow>
                </a:effectLst>
              </a:rPr>
              <a:t>'</a:t>
            </a:r>
            <a:r>
              <a:rPr lang="en-US" sz="2800" dirty="0">
                <a:effectLst>
                  <a:glow rad="165100">
                    <a:schemeClr val="bg2"/>
                  </a:glow>
                </a:effectLst>
              </a:rPr>
              <a:t>Hurry, and say to that young man, </a:t>
            </a:r>
            <a:r>
              <a:rPr lang="mr-IN" sz="2800" dirty="0">
                <a:effectLst>
                  <a:glow rad="165100">
                    <a:schemeClr val="bg2"/>
                  </a:glow>
                </a:effectLst>
              </a:rPr>
              <a:t>'</a:t>
            </a:r>
            <a:r>
              <a:rPr lang="en-US" sz="2800" dirty="0">
                <a:effectLst>
                  <a:glow rad="165100">
                    <a:schemeClr val="bg2"/>
                  </a:glow>
                </a:effectLst>
              </a:rPr>
              <a:t>Jerusalem will someday be so full of people and livestock that there won</a:t>
            </a:r>
            <a:r>
              <a:rPr lang="mr-IN" sz="2800" dirty="0">
                <a:effectLst>
                  <a:glow rad="165100">
                    <a:schemeClr val="bg2"/>
                  </a:glow>
                </a:effectLst>
              </a:rPr>
              <a:t>'</a:t>
            </a:r>
            <a:r>
              <a:rPr lang="en-US" sz="2800" dirty="0">
                <a:effectLst>
                  <a:glow rad="165100">
                    <a:schemeClr val="bg2"/>
                  </a:glow>
                </a:effectLst>
              </a:rPr>
              <a:t>t be room enough for everyone! Many will live outside the city walls.  </a:t>
            </a:r>
            <a:r>
              <a:rPr lang="en-US" sz="2800" baseline="30000" dirty="0">
                <a:effectLst>
                  <a:glow rad="165100">
                    <a:schemeClr val="bg2"/>
                  </a:glow>
                </a:effectLst>
              </a:rPr>
              <a:t>5</a:t>
            </a:r>
            <a:r>
              <a:rPr lang="en-US" sz="2800" dirty="0">
                <a:effectLst>
                  <a:glow rad="165100">
                    <a:schemeClr val="bg2"/>
                  </a:glow>
                </a:effectLst>
              </a:rPr>
              <a:t>Then I, myself, will be a protective wall of fire around Jerusalem, says the L</a:t>
            </a:r>
            <a:r>
              <a:rPr lang="en-US" sz="2400" dirty="0">
                <a:effectLst>
                  <a:glow rad="165100">
                    <a:schemeClr val="bg2"/>
                  </a:glow>
                </a:effectLst>
              </a:rPr>
              <a:t>ORD</a:t>
            </a:r>
            <a:r>
              <a:rPr lang="en-US" sz="2800" dirty="0">
                <a:effectLst>
                  <a:glow rad="165100">
                    <a:schemeClr val="bg2"/>
                  </a:glow>
                </a:effectLst>
              </a:rPr>
              <a:t>. And I will be the glory inside the city!</a:t>
            </a:r>
            <a:r>
              <a:rPr lang="mr-IN" sz="2800" dirty="0">
                <a:effectLst>
                  <a:glow rad="165100">
                    <a:schemeClr val="bg2"/>
                  </a:glow>
                </a:effectLst>
              </a:rPr>
              <a:t>'</a:t>
            </a:r>
            <a:r>
              <a:rPr lang="ru-RU" sz="2800" dirty="0">
                <a:effectLst>
                  <a:glow rad="165100">
                    <a:schemeClr val="bg2"/>
                  </a:glow>
                </a:effectLst>
              </a:rPr>
              <a:t>"</a:t>
            </a:r>
            <a:r>
              <a:rPr lang="en-US" sz="2800" dirty="0">
                <a:effectLst>
                  <a:glow rad="165100">
                    <a:schemeClr val="bg2"/>
                  </a:glow>
                </a:effectLst>
              </a:rPr>
              <a:t> </a:t>
            </a:r>
            <a:endParaRPr lang="en-US" sz="2800" dirty="0">
              <a:effectLst>
                <a:glow rad="165100">
                  <a:schemeClr val="bg2"/>
                </a:glow>
              </a:effectLst>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3</a:t>
            </a:r>
          </a:p>
        </p:txBody>
      </p:sp>
    </p:spTree>
    <p:extLst>
      <p:ext uri="{BB962C8B-B14F-4D97-AF65-F5344CB8AC3E}">
        <p14:creationId xmlns:p14="http://schemas.microsoft.com/office/powerpoint/2010/main" val="3147126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140548677"/>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showed me Joshua the high priest standing before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 Accuser, Satan, was there at the angel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right hand, making accusations against Joshua.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said to Satan,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reject your accusations, Satan. Yes,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who has chosen Jerusalem, rebukes you. This man is like a burning stick that has been snatched from the fire</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Joshua</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clothing was filthy as he stood there before the angel.  </a:t>
            </a:r>
            <a:r>
              <a:rPr lang="en-US" sz="2800" b="1" baseline="30000" dirty="0">
                <a:effectLst>
                  <a:glow rad="127000">
                    <a:schemeClr val="tx1"/>
                  </a:glow>
                </a:effectLst>
                <a:latin typeface="Arial" charset="0"/>
                <a:ea typeface="ＭＳ Ｐゴシック" charset="0"/>
                <a:cs typeface="ＭＳ Ｐゴシック" charset="0"/>
              </a:rPr>
              <a:t>4</a:t>
            </a:r>
            <a:r>
              <a:rPr lang="en-US" sz="2800" b="1" dirty="0">
                <a:effectLst>
                  <a:glow rad="127000">
                    <a:schemeClr val="tx1"/>
                  </a:glow>
                </a:effectLst>
                <a:latin typeface="Arial" charset="0"/>
                <a:ea typeface="ＭＳ Ｐゴシック" charset="0"/>
                <a:cs typeface="ＭＳ Ｐゴシック" charset="0"/>
              </a:rPr>
              <a:t>So the angel said to the others standing there,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Take off his filthy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turning to Joshua he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See, I have taken away your sins, and now I am giving you these fine new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3:3-4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Eight covenant visions (1:7–6:8) depict Israel's privileged position and judgment on the nations based on God's promise to Abraham to bless those who bless them and curse those who curse them (cf. Gen. 12:1-3).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39248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I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should also place a clean turban on his head.</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So they put a clean priestly turban on his head and dressed him in new clothes while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stood by</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3:5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44390817"/>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4</a:t>
            </a:r>
          </a:p>
        </p:txBody>
      </p:sp>
    </p:spTree>
    <p:extLst>
      <p:ext uri="{BB962C8B-B14F-4D97-AF65-F5344CB8AC3E}">
        <p14:creationId xmlns:p14="http://schemas.microsoft.com/office/powerpoint/2010/main" val="63184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(Zech.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had been talking with me returned and woke me, as though I had been asleep.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do you see now?</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he asked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4:1-2a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solid gold lampstand with a bowl of oil on top of it. Around the bowl are seven lamps, each having seven spouts with wicks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4:2a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5: Golden Lampstand and Two Olive Trees </a:t>
            </a:r>
            <a:r>
              <a:rPr lang="en-US" sz="3600" b="1" dirty="0">
                <a:solidFill>
                  <a:srgbClr val="FFFFFF"/>
                </a:solidFill>
                <a:effectLst>
                  <a:glow rad="177800">
                    <a:schemeClr val="tx1"/>
                  </a:glow>
                </a:effectLst>
              </a:rPr>
              <a:t>(Zech 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 as the light to the nations under Messiah, the King-Priest</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05441541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Olive Trees </a:t>
            </a:r>
            <a:r>
              <a:rPr lang="en-US" sz="3600" b="1" dirty="0">
                <a:latin typeface="Arial" charset="0"/>
                <a:ea typeface="ＭＳ Ｐゴシック" charset="0"/>
                <a:cs typeface="ＭＳ Ｐゴシック" charset="0"/>
              </a:rPr>
              <a:t>(Rev. 11:4)</a:t>
            </a:r>
            <a:endParaRPr lang="en-US" b="1" dirty="0">
              <a:latin typeface="Arial" charset="0"/>
              <a:ea typeface="ＭＳ Ｐゴシック" charset="0"/>
              <a:cs typeface="ＭＳ Ｐゴシック" charset="0"/>
            </a:endParaRPr>
          </a:p>
        </p:txBody>
      </p:sp>
      <p:sp>
        <p:nvSpPr>
          <p:cNvPr id="4" name="Text Box 33"/>
          <p:cNvSpPr txBox="1">
            <a:spLocks noChangeArrowheads="1"/>
          </p:cNvSpPr>
          <p:nvPr/>
        </p:nvSpPr>
        <p:spPr bwMode="auto">
          <a:xfrm>
            <a:off x="8380413" y="4763"/>
            <a:ext cx="693737" cy="463550"/>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eaLnBrk="0" hangingPunct="0">
              <a:defRPr/>
            </a:pPr>
            <a:r>
              <a:rPr lang="en-US" b="1" dirty="0">
                <a:solidFill>
                  <a:srgbClr val="FFFFFF"/>
                </a:solidFill>
                <a:effectLst/>
                <a:latin typeface="Arial"/>
                <a:cs typeface="Arial"/>
              </a:rPr>
              <a:t>330</a:t>
            </a:r>
          </a:p>
        </p:txBody>
      </p:sp>
    </p:spTree>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a:outerShdw blurRad="63500" dist="38099" dir="2700000" algn="ctr" rotWithShape="0">
              <a:schemeClr val="bg2">
                <a:alpha val="74998"/>
              </a:schemeClr>
            </a:outerShdw>
          </a:effectLst>
        </p:spPr>
        <p:txBody>
          <a:bodyPr/>
          <a:lstStyle/>
          <a:p>
            <a:pPr eaLnBrk="1" hangingPunct="1">
              <a:defRPr/>
            </a:pPr>
            <a:r>
              <a:rPr lang="en-US" sz="3600" dirty="0">
                <a:effectLst>
                  <a:outerShdw blurRad="38100" dist="38100" dir="2700000" algn="tl">
                    <a:srgbClr val="000000"/>
                  </a:outerShdw>
                </a:effectLst>
                <a:latin typeface="Arial" charset="0"/>
                <a:ea typeface="ＭＳ Ｐゴシック" charset="0"/>
                <a:cs typeface="Times New Roman" charset="0"/>
              </a:rPr>
              <a:t>The Lamp &amp; Olive Trees (Zech. 4:1-14)</a:t>
            </a: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a:t>"</a:t>
            </a:r>
            <a:r>
              <a:rPr lang="mr-IN" sz="2800" dirty="0"/>
              <a:t>'</a:t>
            </a:r>
            <a:r>
              <a:rPr lang="en-US" sz="2800" dirty="0"/>
              <a:t>Zerubbabel is the one who laid the foundation of this Temple, and he will complete it. Then you will know that the L</a:t>
            </a:r>
            <a:r>
              <a:rPr lang="en-US" sz="2400" dirty="0"/>
              <a:t>ORD</a:t>
            </a:r>
            <a:r>
              <a:rPr lang="en-US" sz="2800" dirty="0"/>
              <a:t> of Heaven</a:t>
            </a:r>
            <a:r>
              <a:rPr lang="mr-IN" sz="2800" dirty="0"/>
              <a:t>'</a:t>
            </a:r>
            <a:r>
              <a:rPr lang="en-US" sz="2800" dirty="0"/>
              <a:t>s Armies has sent me.  </a:t>
            </a:r>
            <a:r>
              <a:rPr lang="en-US" sz="2800" baseline="30000" dirty="0">
                <a:solidFill>
                  <a:srgbClr val="FFFFFF"/>
                </a:solidFill>
              </a:rPr>
              <a:t>10</a:t>
            </a:r>
            <a:r>
              <a:rPr lang="en-US" sz="2800" dirty="0">
                <a:solidFill>
                  <a:srgbClr val="FFFFFF"/>
                </a:solidFill>
              </a:rPr>
              <a:t>Do not despise these small beginnings, for the L</a:t>
            </a:r>
            <a:r>
              <a:rPr lang="en-US" sz="2400" dirty="0">
                <a:solidFill>
                  <a:srgbClr val="FFFFFF"/>
                </a:solidFill>
              </a:rPr>
              <a:t>ORD</a:t>
            </a:r>
            <a:r>
              <a:rPr lang="en-US" sz="2800" dirty="0">
                <a:solidFill>
                  <a:srgbClr val="FFFFFF"/>
                </a:solidFill>
              </a:rPr>
              <a:t> rejoices to see the work begin</a:t>
            </a:r>
            <a:r>
              <a:rPr lang="en-US" sz="2800" dirty="0"/>
              <a:t>, to see the plumb line in Zerubbabel</a:t>
            </a:r>
            <a:r>
              <a:rPr lang="mr-IN" sz="2800" dirty="0"/>
              <a:t>'</a:t>
            </a:r>
            <a:r>
              <a:rPr lang="en-US" sz="2800" dirty="0"/>
              <a:t>s hand.</a:t>
            </a:r>
            <a:r>
              <a:rPr lang="mr-IN" sz="2800" dirty="0"/>
              <a:t>'</a:t>
            </a:r>
            <a:r>
              <a:rPr lang="en-US" sz="2800" dirty="0"/>
              <a:t> (The seven lamps represent the eyes of the L</a:t>
            </a:r>
            <a:r>
              <a:rPr lang="en-US" sz="2400" dirty="0"/>
              <a:t>ORD</a:t>
            </a:r>
            <a:r>
              <a:rPr lang="en-US" sz="2800" dirty="0"/>
              <a:t> that search all around the world.)</a:t>
            </a:r>
            <a:r>
              <a:rPr lang="ru-RU" sz="2800" dirty="0"/>
              <a:t>"</a:t>
            </a:r>
            <a:r>
              <a:rPr lang="en-US" sz="2800" dirty="0"/>
              <a:t> (Zech. 4:9-10 NLT)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5</a:t>
            </a:r>
          </a:p>
        </p:txBody>
      </p:sp>
    </p:spTree>
    <p:extLst>
      <p:ext uri="{BB962C8B-B14F-4D97-AF65-F5344CB8AC3E}">
        <p14:creationId xmlns:p14="http://schemas.microsoft.com/office/powerpoint/2010/main" val="3612018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6: The</a:t>
            </a:r>
            <a:r>
              <a:rPr lang="en-US" sz="3600" b="1" dirty="0">
                <a:solidFill>
                  <a:srgbClr val="FFFFFF"/>
                </a:solidFill>
                <a:effectLst>
                  <a:glow rad="177800">
                    <a:schemeClr val="tx1"/>
                  </a:glow>
                </a:effectLst>
              </a:rPr>
              <a:t> Flying Scroll (Zech 5:1-4)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Severity and totality of divine judgment on individual Israelites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38032770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salvation of Jews from many countries of exile (8:7, 13) will come through a humble King (9:9) who brings salvation like a Shepherd (9:16) who was pierced (12:10-13).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335815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Zech 5 Flying Scroll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5:1-4 Flying Scroll</a:t>
            </a:r>
          </a:p>
        </p:txBody>
      </p:sp>
    </p:spTree>
  </p:cSld>
  <p:clrMapOvr>
    <a:masterClrMapping/>
  </p:clrMapOvr>
  <p:transition>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looked up again and saw a scroll flying through the air. </a:t>
            </a:r>
            <a:r>
              <a:rPr lang="en-US" sz="2800" b="1" baseline="30000" dirty="0">
                <a:effectLst>
                  <a:glow rad="127000">
                    <a:schemeClr val="tx1"/>
                  </a:glow>
                </a:effectLst>
                <a:latin typeface="Arial" charset="0"/>
                <a:ea typeface="ＭＳ Ｐゴシック" charset="0"/>
                <a:cs typeface="ＭＳ Ｐゴシック" charset="0"/>
              </a:rPr>
              <a:t>2</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do you see?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the angel asked.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flying scroll,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appears to be about 30 feet long and 15 feet wide</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5:1-2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89461123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he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scroll contains the curse that is going out over the entire land. One side of the scroll says that those who steal will be banished from the land; the other side says that those who swear falsely will be banished from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52646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I am sending this curse into the house of every thief and into the house of everyone who swears falsely using my name. And my curse will remain in that house and completely destroy it—even its timbers and stones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5:4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56447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Baskets were very familiar to Zechariah</a:t>
            </a:r>
          </a:p>
        </p:txBody>
      </p:sp>
    </p:spTree>
    <p:extLst>
      <p:ext uri="{BB962C8B-B14F-4D97-AF65-F5344CB8AC3E}">
        <p14:creationId xmlns:p14="http://schemas.microsoft.com/office/powerpoint/2010/main" val="38367950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180528" y="41176"/>
            <a:ext cx="8855968" cy="1371600"/>
          </a:xfrm>
        </p:spPr>
        <p:txBody>
          <a:bodyPr/>
          <a:lstStyle/>
          <a:p>
            <a:r>
              <a:rPr lang="en-US" sz="3600" b="1">
                <a:solidFill>
                  <a:srgbClr val="FFFFFF"/>
                </a:solidFill>
                <a:effectLst>
                  <a:glow rad="177800">
                    <a:schemeClr val="tx1"/>
                  </a:glow>
                </a:effectLst>
              </a:rPr>
              <a:t>Vision 7: Woman in the Ephah </a:t>
            </a:r>
            <a:br>
              <a:rPr lang="en-US" sz="3600" b="1">
                <a:solidFill>
                  <a:srgbClr val="FFFFFF"/>
                </a:solidFill>
                <a:effectLst>
                  <a:glow rad="177800">
                    <a:schemeClr val="tx1"/>
                  </a:glow>
                </a:effectLst>
              </a:rPr>
            </a:br>
            <a:r>
              <a:rPr lang="en-US" sz="3600" b="1" dirty="0">
                <a:solidFill>
                  <a:srgbClr val="FFFFFF"/>
                </a:solidFill>
                <a:effectLst>
                  <a:glow rad="177800">
                    <a:schemeClr val="tx1"/>
                  </a:glow>
                </a:effectLst>
              </a:rPr>
              <a:t>(Zech 5:5-11)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Removal of national 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sin of rebellion against God</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291811487"/>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was talking with me came forward and said,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Look up and see what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coming.</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a basket for measuring grain, and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filled with the sins of everyone throughout the land.</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heavy lead cover was lifted off the basket, and there was a woman sitting inside it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5:5-7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65000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5:8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607081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Zech 5 vision 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title"/>
          </p:nvPr>
        </p:nvSpPr>
        <p:spPr>
          <a:xfrm>
            <a:off x="-18746" y="5867400"/>
            <a:ext cx="9144000" cy="990600"/>
          </a:xfrm>
          <a:effectLst>
            <a:outerShdw blurRad="63500" dist="38099" dir="2700000" algn="ctr" rotWithShape="0">
              <a:schemeClr val="bg2">
                <a:alpha val="74998"/>
              </a:schemeClr>
            </a:outerShdw>
          </a:effectLst>
        </p:spPr>
        <p:txBody>
          <a:bodyPr/>
          <a:lstStyle/>
          <a:p>
            <a:pPr eaLnBrk="1" hangingPunct="1">
              <a:defRPr/>
            </a:pPr>
            <a:r>
              <a:rPr lang="en-US" sz="4800">
                <a:effectLst>
                  <a:glow rad="228600">
                    <a:schemeClr val="bg2"/>
                  </a:glow>
                  <a:outerShdw blurRad="38100" dist="38100" dir="2700000" algn="tl">
                    <a:srgbClr val="000000"/>
                  </a:outerShdw>
                </a:effectLst>
                <a:latin typeface="Arial" charset="0"/>
                <a:ea typeface="ＭＳ Ｐゴシック" charset="0"/>
                <a:cs typeface="Times New Roman" charset="0"/>
              </a:rPr>
              <a:t>5:9-11 Woman in Basket</a:t>
            </a:r>
          </a:p>
        </p:txBody>
      </p:sp>
      <p:sp>
        <p:nvSpPr>
          <p:cNvPr id="5" name="TextBox 4"/>
          <p:cNvSpPr txBox="1"/>
          <p:nvPr/>
        </p:nvSpPr>
        <p:spPr>
          <a:xfrm>
            <a:off x="611560" y="1"/>
            <a:ext cx="8388424" cy="3970318"/>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9 </a:t>
            </a:r>
            <a:r>
              <a:rPr lang="ru-RU"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Then I looked up and saw two women flying toward us, gliding on the wind. They had wings like a stork, and they picked up the basket and flew into the sky. </a:t>
            </a:r>
            <a:r>
              <a:rPr lang="en-US" altLang="ja-JP"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10 </a:t>
            </a:r>
            <a:r>
              <a:rPr lang="mr-IN"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Where are they taking the basket?</a:t>
            </a:r>
            <a:r>
              <a:rPr lang="mr-IN"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 I asked the angel. </a:t>
            </a:r>
            <a:r>
              <a:rPr lang="en-US"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11 </a:t>
            </a:r>
            <a:r>
              <a:rPr lang="en-US" sz="2800" b="1" dirty="0">
                <a:solidFill>
                  <a:srgbClr val="FFFFFF"/>
                </a:solidFill>
                <a:effectLst>
                  <a:glow rad="228600">
                    <a:schemeClr val="bg2"/>
                  </a:glow>
                  <a:outerShdw blurRad="38100" dist="38100" dir="2700000" algn="tl">
                    <a:srgbClr val="000000"/>
                  </a:outerShdw>
                </a:effectLst>
                <a:latin typeface="Arial" charset="0"/>
                <a:cs typeface="Arial" charset="0"/>
              </a:rPr>
              <a:t>He replied, </a:t>
            </a:r>
            <a:r>
              <a:rPr lang="mr-IN"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en-US" sz="2800" b="1" dirty="0">
                <a:solidFill>
                  <a:srgbClr val="FFFFFF"/>
                </a:solidFill>
                <a:effectLst>
                  <a:glow rad="228600">
                    <a:schemeClr val="bg2"/>
                  </a:glow>
                  <a:outerShdw blurRad="38100" dist="38100" dir="2700000" algn="tl">
                    <a:srgbClr val="000000"/>
                  </a:outerShdw>
                </a:effectLst>
                <a:latin typeface="Arial" charset="0"/>
                <a:cs typeface="Arial" charset="0"/>
              </a:rPr>
              <a:t>To the land of Babylonia, where they will build a temple for the basket. And when the temple is ready, they will set the basket there on its pedestal</a:t>
            </a:r>
            <a:r>
              <a:rPr lang="mr-IN"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ru-RU"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 (Zech 5:9-11 </a:t>
            </a:r>
            <a:r>
              <a:rPr lang="en-US" altLang="ja-JP" b="1" dirty="0">
                <a:solidFill>
                  <a:srgbClr val="FFFFFF"/>
                </a:solidFill>
                <a:effectLst>
                  <a:glow rad="228600">
                    <a:schemeClr val="bg2"/>
                  </a:glow>
                  <a:outerShdw blurRad="38100" dist="38100" dir="2700000" algn="tl">
                    <a:srgbClr val="000000"/>
                  </a:outerShdw>
                </a:effectLst>
                <a:latin typeface="Arial" charset="0"/>
                <a:cs typeface="Arial" charset="0"/>
              </a:rPr>
              <a:t>NLT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t>
            </a:r>
            <a:endParaRPr lang="en-US" sz="2800" b="1" dirty="0">
              <a:solidFill>
                <a:srgbClr val="FFFFFF"/>
              </a:solidFill>
              <a:effectLst>
                <a:glow rad="228600">
                  <a:schemeClr val="bg2"/>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996" y="1602007"/>
            <a:ext cx="8942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 is the humble King (9:9) who will die for the nation (12:10-13; 13:7) to bring forgiveness (10:1) and salvation at his second coming (ch. 14).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Tree>
    <p:extLst>
      <p:ext uri="{BB962C8B-B14F-4D97-AF65-F5344CB8AC3E}">
        <p14:creationId xmlns:p14="http://schemas.microsoft.com/office/powerpoint/2010/main" val="18498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3000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Then I looked up and saw two women flying toward us, gliding on the wind. They had wings like a stork, and they picked up the basket and flew into the sky</a:t>
            </a:r>
            <a:r>
              <a:rPr kumimoji="0" lang="ru-RU"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b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 (Zech 5:9 </a:t>
            </a:r>
            <a:r>
              <a:rPr kumimoji="0" lang="en-US" altLang="ja-JP"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8363762"/>
      </p:ext>
    </p:extLst>
  </p:cSld>
  <p:clrMapOvr>
    <a:overrideClrMapping bg1="lt1" tx1="dk1" bg2="lt2" tx2="dk2" accent1="accent1" accent2="accent2" accent3="accent3" accent4="accent4" accent5="accent5" accent6="accent6" hlink="hlink" folHlink="folHlink"/>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Wickedness sometimes appears in the imagery of women.</a:t>
            </a: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Zechariah 5:9 is one of two places that mention female supernatural beings.</a:t>
            </a:r>
          </a:p>
        </p:txBody>
      </p:sp>
    </p:spTree>
    <p:extLst>
      <p:ext uri="{BB962C8B-B14F-4D97-AF65-F5344CB8AC3E}">
        <p14:creationId xmlns:p14="http://schemas.microsoft.com/office/powerpoint/2010/main" val="1801985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Zechariah 6</a:t>
            </a:r>
          </a:p>
        </p:txBody>
      </p:sp>
    </p:spTree>
    <p:extLst>
      <p:ext uri="{BB962C8B-B14F-4D97-AF65-F5344CB8AC3E}">
        <p14:creationId xmlns:p14="http://schemas.microsoft.com/office/powerpoint/2010/main" val="1183855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31114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again and saw four chariots coming from between two bronze mountains.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first chariot was pulled by red horses, the second by black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lang="en-US" sz="2800" b="1" kern="0" dirty="0">
                <a:solidFill>
                  <a:srgbClr val="FFFFFF"/>
                </a:solidFill>
                <a:effectLst>
                  <a:glow rad="127000">
                    <a:srgbClr val="000000"/>
                  </a:glow>
                </a:effectLst>
                <a:latin typeface="Arial" charset="0"/>
                <a:ea typeface="ＭＳ Ｐゴシック" charset="0"/>
                <a:cs typeface="ＭＳ Ｐゴシック" charset="0"/>
              </a:rPr>
              <a:t>the third by white horses, and the fourth by powerful dappled-gray horses."</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4</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And what are these, my lord?</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I asked the angel who was talking with me</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 6:1-4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5292080" y="1193180"/>
            <a:ext cx="3772669" cy="1155700"/>
          </a:xfrm>
          <a:effectLst>
            <a:outerShdw blurRad="63500" dist="38099" dir="2700000" algn="ctr" rotWithShape="0">
              <a:schemeClr val="bg2">
                <a:alpha val="74998"/>
              </a:schemeClr>
            </a:outerShdw>
          </a:effectLst>
        </p:spPr>
        <p:txBody>
          <a:bodyPr/>
          <a:lstStyle/>
          <a:p>
            <a:pPr algn="r" eaLnBrk="1" hangingPunct="1">
              <a:defRPr/>
            </a:pPr>
            <a:r>
              <a:rPr lang="en-US" sz="3600">
                <a:effectLst>
                  <a:outerShdw blurRad="38100" dist="38100" dir="2700000" algn="tl">
                    <a:srgbClr val="000000"/>
                  </a:outerShdw>
                </a:effectLst>
                <a:latin typeface="Arial" charset="0"/>
                <a:ea typeface="ＭＳ Ｐゴシック" charset="0"/>
                <a:cs typeface="Times New Roman" charset="0"/>
              </a:rPr>
              <a:t>6:1-8 Chariots</a:t>
            </a:r>
            <a:endParaRPr lang="en-US" sz="4800">
              <a:effectLst>
                <a:outerShdw blurRad="38100" dist="38100" dir="2700000" algn="tl">
                  <a:srgbClr val="000000"/>
                </a:outerShdw>
              </a:effectLst>
              <a:latin typeface="Arial" charset="0"/>
              <a:ea typeface="ＭＳ Ｐゴシック" charset="0"/>
              <a:cs typeface="Times New Roman" charset="0"/>
            </a:endParaRPr>
          </a:p>
        </p:txBody>
      </p:sp>
      <p:sp>
        <p:nvSpPr>
          <p:cNvPr id="14029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b="1">
                <a:effectLst/>
                <a:latin typeface="Arial"/>
                <a:ea typeface="+mn-ea"/>
                <a:cs typeface="Arial"/>
              </a:rPr>
              <a:t>649</a:t>
            </a:r>
          </a:p>
        </p:txBody>
      </p:sp>
      <p:grpSp>
        <p:nvGrpSpPr>
          <p:cNvPr id="2" name="Group 6"/>
          <p:cNvGrpSpPr>
            <a:grpSpLocks/>
          </p:cNvGrpSpPr>
          <p:nvPr/>
        </p:nvGrpSpPr>
        <p:grpSpPr bwMode="auto">
          <a:xfrm>
            <a:off x="2590800" y="4419600"/>
            <a:ext cx="1828800" cy="1143000"/>
            <a:chOff x="3581400" y="4495800"/>
            <a:chExt cx="1828800" cy="1143000"/>
          </a:xfrm>
        </p:grpSpPr>
        <p:sp>
          <p:nvSpPr>
            <p:cNvPr id="5"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North</a:t>
              </a:r>
              <a:endParaRPr lang="en-US" sz="4800" b="1">
                <a:solidFill>
                  <a:schemeClr val="tx2"/>
                </a:solidFill>
                <a:effectLst/>
                <a:latin typeface="Arial" charset="0"/>
                <a:ea typeface="Times New Roman" charset="0"/>
                <a:cs typeface="Arial" charset="0"/>
              </a:endParaRPr>
            </a:p>
          </p:txBody>
        </p:sp>
        <p:sp>
          <p:nvSpPr>
            <p:cNvPr id="155660"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effectLst/>
              </a:endParaRPr>
            </a:p>
          </p:txBody>
        </p:sp>
      </p:grpSp>
      <p:grpSp>
        <p:nvGrpSpPr>
          <p:cNvPr id="3"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West</a:t>
              </a:r>
              <a:endParaRPr lang="en-US" sz="4800" b="1">
                <a:solidFill>
                  <a:schemeClr val="tx2"/>
                </a:solidFill>
                <a:effectLst/>
                <a:latin typeface="Arial" charset="0"/>
                <a:ea typeface="Times New Roman" charset="0"/>
                <a:cs typeface="Arial" charset="0"/>
              </a:endParaRPr>
            </a:p>
          </p:txBody>
        </p:sp>
        <p:sp>
          <p:nvSpPr>
            <p:cNvPr id="155658"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effectLst/>
              </a:endParaRPr>
            </a:p>
          </p:txBody>
        </p:sp>
      </p:grpSp>
      <p:grpSp>
        <p:nvGrpSpPr>
          <p:cNvPr id="4" name="Group 11"/>
          <p:cNvGrpSpPr>
            <a:grpSpLocks/>
          </p:cNvGrpSpPr>
          <p:nvPr/>
        </p:nvGrpSpPr>
        <p:grpSpPr bwMode="auto">
          <a:xfrm rot="10800000">
            <a:off x="4495800" y="1981200"/>
            <a:ext cx="1828800" cy="1143000"/>
            <a:chOff x="3581400" y="4495800"/>
            <a:chExt cx="1828800" cy="1143000"/>
          </a:xfrm>
        </p:grpSpPr>
        <p:sp>
          <p:nvSpPr>
            <p:cNvPr id="13"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tx2"/>
                  </a:solidFill>
                  <a:effectLst/>
                  <a:latin typeface="Arial" charset="0"/>
                  <a:ea typeface="Times New Roman" charset="0"/>
                  <a:cs typeface="Arial" charset="0"/>
                </a:rPr>
                <a:t>South</a:t>
              </a:r>
              <a:endParaRPr lang="en-US" sz="4800" b="1">
                <a:solidFill>
                  <a:schemeClr val="tx2"/>
                </a:solidFill>
                <a:effectLst/>
                <a:latin typeface="Arial" charset="0"/>
                <a:ea typeface="Times New Roman" charset="0"/>
                <a:cs typeface="Arial" charset="0"/>
              </a:endParaRPr>
            </a:p>
          </p:txBody>
        </p:sp>
        <p:sp>
          <p:nvSpPr>
            <p:cNvPr id="155656"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effectLst/>
              </a:endParaRPr>
            </a:p>
          </p:txBody>
        </p:sp>
      </p:grpSp>
      <p:sp>
        <p:nvSpPr>
          <p:cNvPr id="15" name="Rectangle 2"/>
          <p:cNvSpPr txBox="1">
            <a:spLocks noChangeArrowheads="1"/>
          </p:cNvSpPr>
          <p:nvPr/>
        </p:nvSpPr>
        <p:spPr bwMode="auto">
          <a:xfrm>
            <a:off x="0" y="29469"/>
            <a:ext cx="8604448" cy="138330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angel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are the four spirits of heaven who stand before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all the earth. They are going out to do his work.</a:t>
            </a:r>
          </a:p>
        </p:txBody>
      </p:sp>
      <p:sp>
        <p:nvSpPr>
          <p:cNvPr id="16" name="Rectangle 2"/>
          <p:cNvSpPr txBox="1">
            <a:spLocks noChangeArrowheads="1"/>
          </p:cNvSpPr>
          <p:nvPr/>
        </p:nvSpPr>
        <p:spPr bwMode="auto">
          <a:xfrm>
            <a:off x="4211960" y="3717032"/>
            <a:ext cx="493204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chariot with black horses is going north, the chariot with white horses is going west, and the chariot with dappled-gray horses is going south</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 6:5-6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Divine judgment on Gentile nations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 descr="Light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red-horse rider among the myrtles  1:7-17</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four horns &amp; the four craftsmen 1:18-21</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surveyor with the measuring line 2:1-13</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cleansing &amp; crowning of Joshua 3:1-10</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gold lampstand &amp; the two olive trees 4:1-14</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flying scroll 5:1-4</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woman in the </a:t>
            </a:r>
            <a:r>
              <a:rPr lang="en-US" sz="3200" b="1" dirty="0" err="1">
                <a:solidFill>
                  <a:srgbClr val="FFFFFF"/>
                </a:solidFill>
                <a:effectLst>
                  <a:glow rad="101600">
                    <a:schemeClr val="tx1"/>
                  </a:glow>
                </a:effectLst>
                <a:latin typeface="Arial"/>
                <a:cs typeface="Arial"/>
              </a:rPr>
              <a:t>ephah</a:t>
            </a:r>
            <a:r>
              <a:rPr lang="en-US" sz="3200" b="1" dirty="0">
                <a:solidFill>
                  <a:srgbClr val="FFFFFF"/>
                </a:solidFill>
                <a:effectLst>
                  <a:glow rad="101600">
                    <a:schemeClr val="tx1"/>
                  </a:glow>
                </a:effectLst>
                <a:latin typeface="Arial"/>
                <a:cs typeface="Arial"/>
              </a:rPr>
              <a:t> 5:5-11</a:t>
            </a:r>
          </a:p>
          <a:p>
            <a:pPr marL="514350" lvl="1" indent="-514350">
              <a:spcBef>
                <a:spcPct val="20000"/>
              </a:spcBef>
              <a:buFont typeface="+mj-lt"/>
              <a:buAutoNum type="arabicPeriod"/>
              <a:defRPr/>
            </a:pPr>
            <a:r>
              <a:rPr lang="en-US" sz="3200" b="1" dirty="0">
                <a:solidFill>
                  <a:srgbClr val="FFFFFF"/>
                </a:solidFill>
                <a:effectLst>
                  <a:glow rad="101600">
                    <a:schemeClr val="tx1"/>
                  </a:glow>
                </a:effectLst>
                <a:latin typeface="Arial"/>
                <a:cs typeface="Arial"/>
              </a:rPr>
              <a:t>four chariots 6:1-8 </a:t>
            </a:r>
          </a:p>
        </p:txBody>
      </p:sp>
      <p:sp>
        <p:nvSpPr>
          <p:cNvPr id="2" name="Title 1"/>
          <p:cNvSpPr>
            <a:spLocks noGrp="1"/>
          </p:cNvSpPr>
          <p:nvPr>
            <p:ph type="title" idx="4294967295"/>
          </p:nvPr>
        </p:nvSpPr>
        <p:spPr>
          <a:xfrm>
            <a:off x="-12367" y="6042195"/>
            <a:ext cx="9142784" cy="707886"/>
          </a:xfrm>
          <a:noFill/>
          <a:ln>
            <a:noFill/>
          </a:ln>
          <a:effectLst>
            <a:outerShdw blurRad="63500" dist="38099" dir="2700000" algn="ctr" rotWithShape="0">
              <a:schemeClr val="tx1">
                <a:alpha val="74998"/>
              </a:schemeClr>
            </a:outerShdw>
          </a:effectLst>
        </p:spPr>
        <p:txBody>
          <a:bodyPr>
            <a:spAutoFit/>
          </a:bodyPr>
          <a:lstStyle/>
          <a:p>
            <a:pPr marL="457200" indent="-457200"/>
            <a:r>
              <a:rPr lang="en-US" sz="4000" b="1" dirty="0">
                <a:solidFill>
                  <a:srgbClr val="FFFFFF"/>
                </a:solidFill>
                <a:effectLst>
                  <a:glow rad="101600">
                    <a:schemeClr val="tx1"/>
                  </a:glow>
                </a:effectLst>
                <a:latin typeface="Arial"/>
                <a:cs typeface="Arial"/>
              </a:rPr>
              <a:t>The </a:t>
            </a:r>
            <a:r>
              <a:rPr lang="en-US" sz="4000" b="1">
                <a:solidFill>
                  <a:srgbClr val="FFFFFF"/>
                </a:solidFill>
                <a:effectLst>
                  <a:glow rad="101600">
                    <a:schemeClr val="tx1"/>
                  </a:glow>
                </a:effectLst>
                <a:latin typeface="Arial"/>
                <a:cs typeface="Arial"/>
              </a:rPr>
              <a:t>Night Visions Reviewed</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also encourages us to serve him by revealing our identity in Christ.</a:t>
            </a:r>
          </a:p>
        </p:txBody>
      </p:sp>
    </p:spTree>
    <p:extLst>
      <p:ext uri="{BB962C8B-B14F-4D97-AF65-F5344CB8AC3E}">
        <p14:creationId xmlns:p14="http://schemas.microsoft.com/office/powerpoint/2010/main" val="334154226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Our Identity in Christ</a:t>
            </a:r>
          </a:p>
        </p:txBody>
      </p:sp>
    </p:spTree>
    <p:extLst>
      <p:ext uri="{BB962C8B-B14F-4D97-AF65-F5344CB8AC3E}">
        <p14:creationId xmlns:p14="http://schemas.microsoft.com/office/powerpoint/2010/main" val="424068729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4021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8274</TotalTime>
  <Words>7592</Words>
  <Application>Microsoft Macintosh PowerPoint</Application>
  <PresentationFormat>On-screen Show (4:3)</PresentationFormat>
  <Paragraphs>1072</Paragraphs>
  <Slides>169</Slides>
  <Notes>83</Notes>
  <HiddenSlides>0</HiddenSlides>
  <MMClips>0</MMClips>
  <ScaleCrop>false</ScaleCrop>
  <HeadingPairs>
    <vt:vector size="6" baseType="variant">
      <vt:variant>
        <vt:lpstr>Fonts Used</vt:lpstr>
      </vt:variant>
      <vt:variant>
        <vt:i4>16</vt:i4>
      </vt:variant>
      <vt:variant>
        <vt:lpstr>Theme</vt:lpstr>
      </vt:variant>
      <vt:variant>
        <vt:i4>27</vt:i4>
      </vt:variant>
      <vt:variant>
        <vt:lpstr>Slide Titles</vt:lpstr>
      </vt:variant>
      <vt:variant>
        <vt:i4>169</vt:i4>
      </vt:variant>
    </vt:vector>
  </HeadingPairs>
  <TitlesOfParts>
    <vt:vector size="212" baseType="lpstr">
      <vt:lpstr>Arial</vt:lpstr>
      <vt:lpstr>Bwhebb</vt:lpstr>
      <vt:lpstr>Calibri</vt:lpstr>
      <vt:lpstr>Comic Sans MS</vt:lpstr>
      <vt:lpstr>Garamond</vt:lpstr>
      <vt:lpstr>Geneva</vt:lpstr>
      <vt:lpstr>Helvetica</vt:lpstr>
      <vt:lpstr>Impact</vt:lpstr>
      <vt:lpstr>Monotype Sorts</vt:lpstr>
      <vt:lpstr>Tahoma</vt:lpstr>
      <vt:lpstr>Times</vt:lpstr>
      <vt:lpstr>Times New Roman</vt:lpstr>
      <vt:lpstr>Trebuchet MS</vt:lpstr>
      <vt:lpstr>Tw Cen MT</vt:lpstr>
      <vt:lpstr>Wingdings</vt:lpstr>
      <vt:lpstr>Wingdings 2</vt:lpstr>
      <vt:lpstr>Mountain</vt:lpstr>
      <vt:lpstr>Crumple</vt:lpstr>
      <vt:lpstr>Soaring</vt:lpstr>
      <vt:lpstr>Textured</vt:lpstr>
      <vt:lpstr>9_Office Theme</vt:lpstr>
      <vt:lpstr>10_Office Theme</vt:lpstr>
      <vt:lpstr>Gleam</vt:lpstr>
      <vt:lpstr>1_Stream</vt:lpstr>
      <vt:lpstr>Bar Code</vt:lpstr>
      <vt:lpstr>2_Stream</vt:lpstr>
      <vt:lpstr>21_Blank Presentation</vt:lpstr>
      <vt:lpstr>1_blstripc.ppt - Blue Stripes</vt:lpstr>
      <vt:lpstr>3_Office Theme</vt:lpstr>
      <vt:lpstr>Default Design</vt:lpstr>
      <vt:lpstr>1_Default Design</vt:lpstr>
      <vt:lpstr>24_Office Theme</vt:lpstr>
      <vt:lpstr>23_Office Theme</vt:lpstr>
      <vt:lpstr>2_Mountain</vt:lpstr>
      <vt:lpstr>49_Blank Presentation</vt:lpstr>
      <vt:lpstr>1_Office Theme</vt:lpstr>
      <vt:lpstr>Median</vt:lpstr>
      <vt:lpstr>1_Textured</vt:lpstr>
      <vt:lpstr>2_Textured</vt:lpstr>
      <vt:lpstr>Blank Presentation</vt:lpstr>
      <vt:lpstr>1_Crumple</vt:lpstr>
      <vt:lpstr>1_untitled 1</vt:lpstr>
      <vt:lpstr>1_Mountain</vt:lpstr>
      <vt:lpstr>Zechariah</vt:lpstr>
      <vt:lpstr>Key Word</vt:lpstr>
      <vt:lpstr>Theme</vt:lpstr>
      <vt:lpstr>Key Verse</vt:lpstr>
      <vt:lpstr>Kingdom Statement</vt:lpstr>
      <vt:lpstr>Summary Statement</vt:lpstr>
      <vt:lpstr>Covenant</vt:lpstr>
      <vt:lpstr>Redemption</vt:lpstr>
      <vt:lpstr>Messiah</vt:lpstr>
      <vt:lpstr>Book Chart</vt:lpstr>
      <vt:lpstr>Barry Huddleston, The Acrostic Summarized Bible (Grand Rapids: Baker, 1992)</vt:lpstr>
      <vt:lpstr>Be Encouraged</vt:lpstr>
      <vt:lpstr>Discouragement.</vt:lpstr>
      <vt:lpstr>Discouragement while serving Jesus is real.</vt:lpstr>
      <vt:lpstr>How can you be encouraged  in your service  for Christ?</vt:lpstr>
      <vt:lpstr>Main Idea</vt:lpstr>
      <vt:lpstr>I. See your privileged position.</vt:lpstr>
      <vt:lpstr>II. See your glorious future.</vt:lpstr>
      <vt:lpstr>Questions to Ponder</vt:lpstr>
      <vt:lpstr>Black</vt:lpstr>
      <vt:lpstr>Be Encouraged</vt:lpstr>
      <vt:lpstr>Discouragement.</vt:lpstr>
      <vt:lpstr>We all need encouragement</vt:lpstr>
      <vt:lpstr>Discouragement.</vt:lpstr>
      <vt:lpstr>Discouragement.</vt:lpstr>
      <vt:lpstr>Discouragement especially happens with work.</vt:lpstr>
      <vt:lpstr>Discouragement while serving Jesus is real.</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How can you be encouraged  in your service for Christ?</vt:lpstr>
      <vt:lpstr>Background:  Judah hanging on a limb</vt:lpstr>
      <vt:lpstr>Be Encouraged</vt:lpstr>
      <vt:lpstr>The Postexilic Era</vt:lpstr>
      <vt:lpstr>Dates in Zechariah</vt:lpstr>
      <vt:lpstr>Book Chart</vt:lpstr>
      <vt:lpstr>Slides on  Zechariah 1</vt:lpstr>
      <vt:lpstr>"In November of the second year of King Darius's reign, the LORD gave this message to the prophet Zechariah son of Berekiah and grandson of Iddo" (Zech 1:1 NLT).</vt:lpstr>
      <vt:lpstr>Meaning</vt:lpstr>
      <vt:lpstr>"I, the LORD, was very angry with your ancestors.  3Therefore, say to the people, 'This is what the LORD of Heaven's Armies says: Return to me, and I will return to you, says the LORD of Heaven's Armies'"  (Zech 1:2-3 NLT).</vt:lpstr>
      <vt:lpstr>"Don't be like your ancestors who would not listen or pay attention when the earlier prophets said to them, 'This is what the LORD of Heaven's Armies says: Turn from your evil ways, and stop all your evil practices'"  (Zech 1:4 NLT).</vt:lpstr>
      <vt:lpstr>"Where are your ancestors now? They and the prophets are long dead.  6But everything I said through my servants the prophets happened to your ancestors, just as I said"  (Zech 1:5-6a NLT).</vt:lpstr>
      <vt:lpstr>"As a result, they repented and said, 'We have received what we deserved from the LORD of Heaven's Armies. He has done what he said he would do'"  (Zech 1:6b NLT).</vt:lpstr>
      <vt:lpstr>How can you be encouraged  in your service for Christ?</vt:lpstr>
      <vt:lpstr>I. See your privileged position (Zech 1–6).</vt:lpstr>
      <vt:lpstr>Even today Jews pray every day for the temple rebuilding</vt:lpstr>
      <vt:lpstr>Book Chart</vt:lpstr>
      <vt:lpstr>Vision 1: Red-Horse Rider among the Myrtles (Zech 1:7-17)</vt:lpstr>
      <vt:lpstr>"The rider standing among the myrtle trees then explained, 'They are the ones the LORD has sent out to patrol the earth'" (1:10 NLT).</vt:lpstr>
      <vt:lpstr>"Then the angel said to me, 'Shout this message for all to hear: "This is what the LORD of Heaven's Armies says: My love for Jerusalem and Mount Zion is passionate and strong.  15But I am very angry with the other nations that are now enjoying peace and security. I was only a little angry with my people, but the nations inflicted harm on them far beyond my intentions" ' " (1:14-15 NLT).</vt:lpstr>
      <vt:lpstr>Vision 1: Red-Horse Rider among the Myrtles (Zech 1:7-17)</vt:lpstr>
      <vt:lpstr>Zechariah 1:8 expands in Revelation 6:1-4</vt:lpstr>
      <vt:lpstr>1:16 "My temple will be rebuilt!"</vt:lpstr>
      <vt:lpstr>Eight Covenantal Visions </vt:lpstr>
      <vt:lpstr>Vision 2: Four Horns and  Four Craftsmen (Zech 1:18-21)</vt:lpstr>
      <vt:lpstr>Zechariah's Second Vision:  The Horns and the Smiths (Craftsmen) in Zechariah 1:18-21</vt:lpstr>
      <vt:lpstr>"Then the LORD showed me four blacksmiths.  21'What are these men coming to do?' I asked. The angel replied, 'These four horns—these nations—scattered and humbled Judah. Now these blacksmiths have come to terrify those nations and throw them down and destroy them'"  (Zech 1:20-21 NLT).</vt:lpstr>
      <vt:lpstr>Slides on  Zechariah 2</vt:lpstr>
      <vt:lpstr>Vision 3: Surveyor with a Measuring Line (Zech 2)</vt:lpstr>
      <vt:lpstr>A Measuring Rod for Jerusalem (Zech. 2:1-2 NLT)</vt:lpstr>
      <vt:lpstr>Jerusalem Population (2002)</vt:lpstr>
      <vt:lpstr>Jerusalem (2002)</vt:lpstr>
      <vt:lpstr>The Old City Today</vt:lpstr>
      <vt:lpstr>Modern Jerusalem: "Many will live outside the city walls" (Zech. 2:4)</vt:lpstr>
      <vt:lpstr>The Wall of Fire (Zech. 2:3-5 NLT)</vt:lpstr>
      <vt:lpstr>Slides on  Zechariah 3</vt:lpstr>
      <vt:lpstr>Vision 4: Cleansing and Crowning of Joshua the High Priest (Zech 3)</vt:lpstr>
      <vt:lpstr>"Then the angel showed me Joshua the high priest standing before the angel of the LORD. The Accuser, Satan, was there at the angel's right hand, making accusations against Joshua.  2And the LORD said to Satan, 'I, the LORD, reject your accusations, Satan. Yes, the LORD, who has chosen Jerusalem, rebukes you. This man is like a burning stick that has been snatched from the fire'" (Zech 3:1-2 NLT).</vt:lpstr>
      <vt:lpstr>"Joshua's clothing was filthy as he stood there before the angel.  4So the angel said to the others standing there, 'Take off his filthy clothes.' And turning to Joshua he said, 'See, I have taken away your sins, and now I am giving you these fine new clothes'" (Zech 3:3-4 NLT).</vt:lpstr>
      <vt:lpstr>"Then I said, 'They should also place a clean turban on his head.' So they put a clean priestly turban on his head and dressed him in new clothes while the angel of the LORD stood by'"  (Zech 3:5 NLT).</vt:lpstr>
      <vt:lpstr>Vision 4: Cleansing and Crowning of Joshua the High Priest (Zech 3)</vt:lpstr>
      <vt:lpstr>Slides on  Zechariah 4</vt:lpstr>
      <vt:lpstr>The Lamp &amp; Olive Trees (Zech. 4:1-14)</vt:lpstr>
      <vt:lpstr>"'I see a solid gold lampstand with a bowl of oil on top of it. Around the bowl are seven lamps, each having seven spouts with wicks" (Zech 4:2a NLT).</vt:lpstr>
      <vt:lpstr>Vision 5: Golden Lampstand and Two Olive Trees (Zech 4)</vt:lpstr>
      <vt:lpstr>The Two Olive Trees (Rev. 11:4)</vt:lpstr>
      <vt:lpstr>The Lamp &amp; Olive Trees (Zech. 4:1-14)</vt:lpstr>
      <vt:lpstr>Slides on  Zechariah 5</vt:lpstr>
      <vt:lpstr>Vision 6: The Flying Scroll (Zech 5:1-4)</vt:lpstr>
      <vt:lpstr>5:1-4 Flying Scroll</vt:lpstr>
      <vt:lpstr>"I looked up again and saw a scroll flying through the air. 2'What do you see?' the angel asked. 'I see a flying scroll,' I replied. 'It appears to be about 30 feet long and 15 feet wide'" (Zech 5:1-2 NLT).</vt:lpstr>
      <vt:lpstr>"Then he said to me, 'This scroll contains the curse that is going out over the entire land. One side of the scroll says that those who steal will be banished from the land; the other side says that those who swear falsely will be banished from the land'"  (Zech 5:3 NLT).</vt:lpstr>
      <vt:lpstr>"And this is what the LORD of Heaven's Armies says: I am sending this curse into the house of every thief and into the house of everyone who swears falsely using my name. And my curse will remain in that house and completely destroy it—even its timbers and stones" (Zech 5:4 NLT).</vt:lpstr>
      <vt:lpstr>Baskets were very familiar to Zechariah</vt:lpstr>
      <vt:lpstr>Vision 7: Woman in the Ephah  (Zech 5:5-11)</vt:lpstr>
      <vt:lpstr>5:5-8 Woman in Basket</vt:lpstr>
      <vt:lpstr>"The angel said, 'The woman's name is Wickedness,' and he pushed her back into the basket and closed the heavy lid again"  (Zech 5:8 NLT).</vt:lpstr>
      <vt:lpstr>"The angel said, 'The woman's name is Wickedness,' and he pushed her back into the basket and closed the heavy lid again"  (Zech 5:8 NLT).</vt:lpstr>
      <vt:lpstr>5:9-11 Woman in Basket</vt:lpstr>
      <vt:lpstr>5:5-8 Woman in Basket</vt:lpstr>
      <vt:lpstr>Wickedness sometimes appears in the imagery of women.</vt:lpstr>
      <vt:lpstr>Slides on  Zechariah 6</vt:lpstr>
      <vt:lpstr>Vision 8: The Four Chariots (Zech 6:1-8)</vt:lpstr>
      <vt:lpstr>6:1-8 Chariots</vt:lpstr>
      <vt:lpstr>Vision 8: The Four Chariots (Zech 6:1-8)</vt:lpstr>
      <vt:lpstr>The Night Visions Reviewed</vt:lpstr>
      <vt:lpstr>God also encourages us to serve him by revealing our identity in Christ.</vt:lpstr>
      <vt:lpstr>Our Identity in Christ</vt:lpstr>
      <vt:lpstr>How can you be encouraged  in your service for Christ?</vt:lpstr>
      <vt:lpstr>I. See your privileged position (Zech 1–6).</vt:lpstr>
      <vt:lpstr>II. See your glorious future (Zech 7–14).</vt:lpstr>
      <vt:lpstr>Slides on  Zechariah 7</vt:lpstr>
      <vt:lpstr>The Postexilic Era</vt:lpstr>
      <vt:lpstr>"The people of Bethel had sent Sharezer and Regemmelech, along with their attendants, to seek the LORD's favor.  3They were to ask this question of the prophets and the priests at the Temple of the LORD of Heaven's Armies: 'Should we continue to mourn and fast each summer on the anniversary of the Temple's destruction, as we have done for so many years?'"  (Zech 7:2-3 NLT).</vt:lpstr>
      <vt:lpstr>"The LORD of Heaven's Armies sent me this message in reply:  5'Say to all your people and your priests, "During these seventy years of exile, when you fasted and mourned in the summer and in early autumn, was it really for me that you were fasting?  6And even now in your holy festivals, aren't you eating and drinking just to please yourselves?"'"  (7:4-6 NLT).</vt:lpstr>
      <vt:lpstr>Book Chart</vt:lpstr>
      <vt:lpstr>7:1–8:23 Fasts in Zechariah</vt:lpstr>
      <vt:lpstr>Slides on  Zechariah 8</vt:lpstr>
      <vt:lpstr>"Then another message came to me from the LORD of Heaven's Armies:  'This is what the LORD of Heaven's Armies says: My love for Mount Zion is passionate and strong; I am consumed with passion for Jerusalem!"  (Zech 8:1-2 NLT).</vt:lpstr>
      <vt:lpstr>Key Verse</vt:lpstr>
      <vt:lpstr>Jews will be sought out</vt:lpstr>
      <vt:lpstr>"All Israel will be saved" (Rom. 11:25-27)</vt:lpstr>
      <vt:lpstr>Zech-a-Cry-Ah</vt:lpstr>
      <vt:lpstr>Slides on  Zechariah 9</vt:lpstr>
      <vt:lpstr>Key Word</vt:lpstr>
      <vt:lpstr>Zechariah Kingdom Statement</vt:lpstr>
      <vt:lpstr>Barry Huddleston, The Acrostic Summarized Bible (Grand Rapids: Baker, 1992)</vt:lpstr>
      <vt:lpstr>Judgments</vt:lpstr>
      <vt:lpstr>Book Chart</vt:lpstr>
      <vt:lpstr>Triumphal Entry</vt:lpstr>
      <vt:lpstr>Slides on  Zechariah 10</vt:lpstr>
      <vt:lpstr>"Ask the LORD for rain in the spring, for he makes the storm clouds. And he will send showers of rain so every field becomes a lush pasture. 2Household gods give worthless advice, fortune-tellers predict only lies, and interpreters of dreams pronounce falsehoods that give no comfort. So my people are wandering like lost sheep; they are attacked because they have no shepherd" (Zech 10:1-2 NLT).</vt:lpstr>
      <vt:lpstr>Slides on  Zechariah 11</vt:lpstr>
      <vt:lpstr>Judgments</vt:lpstr>
      <vt:lpstr>Slides on  Zechariah 12</vt:lpstr>
      <vt:lpstr>"This message concerning the fate of Israel came from the LORD: 'This message is from the LORD, who stretched out the heavens, laid the foundations of the earth, and formed the human spirit.  2I will make Jerusalem like an intoxicating drink that makes the nearby nations stagger when they send their armies to besiege Jerusalem and Judah'"  (Zech 12:1-2 NLT).</vt:lpstr>
      <vt:lpstr>Book Chart</vt:lpstr>
      <vt:lpstr>The Repentance of Israel</vt:lpstr>
      <vt:lpstr>Tribulation Results</vt:lpstr>
      <vt:lpstr>"Look!  He comes with the clouds of heaven.  And everyone will see him—  even those who pierced him.    And all the nations of the world will mourn for him. Yes!  Amen!"</vt:lpstr>
      <vt:lpstr>Amillennialism </vt:lpstr>
      <vt:lpstr>Premillennialism </vt:lpstr>
      <vt:lpstr>A Dispensational Timeline</vt:lpstr>
      <vt:lpstr>Slides on  Zechariah 13</vt:lpstr>
      <vt:lpstr>"On that day a fountain will be opened for the dynasty of David and for the people of Jerusalem, a fountain to cleanse them from all their sins and impurity" (Zech 13:1 NLT).</vt:lpstr>
      <vt:lpstr>"'And on that day,' says the LORD of Heaven's Armies, 'I will erase idol worship throughout the land, so that even the names of the idols will be forgotten. I will remove from the land both the false prophets and the spirit of impurity that came with them'" (Zech 13:2 NLT).</vt:lpstr>
      <vt:lpstr>"'Awake, O sword, against my shepherd, the man who is my partner,' says the LORD of Heaven's Armies. 'Strike down the shepherd, and the sheep will be scattered, and I will turn against the lambs. 8Two-thirds of the people in the land will be cut off and die,' says the LORD.  'But one-third will be left in the land'"  (Zech 13:7-8 NLT).</vt:lpstr>
      <vt:lpstr>"I will bring that group through the fire  and make them pure.  I will refine them like silver  and purify them like gold.  They will call on my name,  and I will answer them.  I will say, 'These are my people,'  and they will say, 'The LORD is our God'"  (Zech 13:9 NLT).</vt:lpstr>
      <vt:lpstr>Slides on  Zechariah 14</vt:lpstr>
      <vt:lpstr>Jerusalem Population (2002)</vt:lpstr>
      <vt:lpstr>The Plundering</vt:lpstr>
      <vt:lpstr>The Attack</vt:lpstr>
      <vt:lpstr>A Dispensational Timeline</vt:lpstr>
      <vt:lpstr>Christ's Return</vt:lpstr>
      <vt:lpstr>The Second Coming</vt:lpstr>
      <vt:lpstr>The Spirit Leaves &amp; Returns</vt:lpstr>
      <vt:lpstr>The Second Coming</vt:lpstr>
      <vt:lpstr>The Second Coming</vt:lpstr>
      <vt:lpstr>The Second Coming</vt:lpstr>
      <vt:lpstr>The Second Coming</vt:lpstr>
      <vt:lpstr>Living Water!</vt:lpstr>
      <vt:lpstr>The Second Coming</vt:lpstr>
      <vt:lpstr>Jerusalem Repopulated</vt:lpstr>
      <vt:lpstr>The Second Coming</vt:lpstr>
      <vt:lpstr>The Second Coming</vt:lpstr>
      <vt:lpstr>The Second Coming</vt:lpstr>
      <vt:lpstr>A Dispensational Timeline</vt:lpstr>
      <vt:lpstr>Millennial Worship</vt:lpstr>
      <vt:lpstr>Millennial Holiness</vt:lpstr>
      <vt:lpstr>Zechariah Summary Statement</vt:lpstr>
      <vt:lpstr>Millennial Jerusalem</vt:lpstr>
      <vt:lpstr>We also will rule with Israel after Christ's return.</vt:lpstr>
      <vt:lpstr>Do you need encouragement today?</vt:lpstr>
      <vt:lpstr>Main Idea</vt:lpstr>
      <vt:lpstr>I. See your privileged position (Zech 1–6).</vt:lpstr>
      <vt:lpstr>II. See your glorious future (Zech 7–14).</vt:lpstr>
      <vt:lpstr>Questions to Ponder</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360</cp:revision>
  <cp:lastPrinted>2009-04-22T19:24:48Z</cp:lastPrinted>
  <dcterms:created xsi:type="dcterms:W3CDTF">2009-04-03T11:27:01Z</dcterms:created>
  <dcterms:modified xsi:type="dcterms:W3CDTF">2022-05-10T14:26:29Z</dcterms:modified>
</cp:coreProperties>
</file>